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730" y="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9449652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8c5dbeffd3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8c5dbeffd3_0_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8c5dbeffd3_0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8c5dbeffd3_0_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8c5dbeffd3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8c5dbeffd3_0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8c5dbeffd3_0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8c5dbeffd3_0_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8c5dbeffd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8c5dbeffd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8c5dbeffd3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8c5dbeffd3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8c5dbeffd3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8c5dbeffd3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8c5dbeffd3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8c5dbeffd3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8c5dbeffd3_0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8c5dbeffd3_0_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8c5dbeffd3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8c5dbeffd3_0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8c5dbeffd3_2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8c5dbeffd3_2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8c5dbeffd3_2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8c5dbeffd3_2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8c5dbeffd3_2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8c5dbeffd3_2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8c5dbeffd3_2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8c5dbeffd3_2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8c5dbeffd3_2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8c5dbeffd3_2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8c5dbeffd3_2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8c5dbeffd3_2_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8c5dbeffd3_2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8c5dbeffd3_2_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8c5dbeffd3_0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8c5dbeffd3_0_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3400"/>
              <a:t>Case 2: </a:t>
            </a:r>
            <a:br>
              <a:rPr lang="de" sz="3400"/>
            </a:br>
            <a:r>
              <a:rPr lang="de" sz="3400"/>
              <a:t>Blockchain for IoT Security and Privacy: The Case Study of a Smart Home</a:t>
            </a:r>
            <a:endParaRPr sz="3400"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2400"/>
              <a:t>Jan Rieger, Simon Scheifele, Selina Bayrl</a:t>
            </a:r>
            <a:endParaRPr sz="24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B. Transaction Handling Part 1</a:t>
            </a:r>
            <a:endParaRPr/>
          </a:p>
        </p:txBody>
      </p:sp>
      <p:sp>
        <p:nvSpPr>
          <p:cNvPr id="116" name="Google Shape;116;p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br>
              <a:rPr lang="de" sz="1200">
                <a:solidFill>
                  <a:schemeClr val="dk1"/>
                </a:solidFill>
              </a:rPr>
            </a:br>
            <a:r>
              <a:rPr lang="de" sz="1200">
                <a:solidFill>
                  <a:schemeClr val="dk1"/>
                </a:solidFill>
              </a:rPr>
              <a:t>  </a:t>
            </a: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2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sz="1200">
              <a:solidFill>
                <a:schemeClr val="dk1"/>
              </a:solidFill>
            </a:endParaRPr>
          </a:p>
        </p:txBody>
      </p:sp>
      <p:pic>
        <p:nvPicPr>
          <p:cNvPr id="117" name="Google Shape;117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189038"/>
            <a:ext cx="7134225" cy="3343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B. Transaction Handling Part 2</a:t>
            </a:r>
            <a:endParaRPr/>
          </a:p>
        </p:txBody>
      </p:sp>
      <p:sp>
        <p:nvSpPr>
          <p:cNvPr id="123" name="Google Shape;123;p2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br>
              <a:rPr lang="de" sz="1200">
                <a:solidFill>
                  <a:schemeClr val="dk1"/>
                </a:solidFill>
              </a:rPr>
            </a:br>
            <a:r>
              <a:rPr lang="de" sz="1200">
                <a:solidFill>
                  <a:schemeClr val="dk1"/>
                </a:solidFill>
              </a:rPr>
              <a:t>  </a:t>
            </a: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2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sz="1200">
              <a:solidFill>
                <a:schemeClr val="dk1"/>
              </a:solidFill>
            </a:endParaRPr>
          </a:p>
        </p:txBody>
      </p:sp>
      <p:pic>
        <p:nvPicPr>
          <p:cNvPr id="124" name="Google Shape;12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7425" y="1196425"/>
            <a:ext cx="7239000" cy="3152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B. Transaction Handling Part 3</a:t>
            </a:r>
            <a:endParaRPr/>
          </a:p>
        </p:txBody>
      </p:sp>
      <p:sp>
        <p:nvSpPr>
          <p:cNvPr id="130" name="Google Shape;130;p2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br>
              <a:rPr lang="de" sz="1200">
                <a:solidFill>
                  <a:schemeClr val="dk1"/>
                </a:solidFill>
              </a:rPr>
            </a:br>
            <a:r>
              <a:rPr lang="de" sz="1200">
                <a:solidFill>
                  <a:schemeClr val="dk1"/>
                </a:solidFill>
              </a:rPr>
              <a:t>  </a:t>
            </a: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2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sz="1200">
              <a:solidFill>
                <a:schemeClr val="dk1"/>
              </a:solidFill>
            </a:endParaRPr>
          </a:p>
        </p:txBody>
      </p:sp>
      <p:pic>
        <p:nvPicPr>
          <p:cNvPr id="131" name="Google Shape;131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9995" y="1272000"/>
            <a:ext cx="6689704" cy="341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Evaluation and Analysis</a:t>
            </a:r>
            <a:endParaRPr/>
          </a:p>
        </p:txBody>
      </p:sp>
      <p:sp>
        <p:nvSpPr>
          <p:cNvPr id="137" name="Google Shape;137;p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br>
              <a:rPr lang="de" sz="1200">
                <a:solidFill>
                  <a:schemeClr val="dk1"/>
                </a:solidFill>
              </a:rPr>
            </a:br>
            <a:r>
              <a:rPr lang="de" sz="1200">
                <a:solidFill>
                  <a:schemeClr val="dk1"/>
                </a:solidFill>
              </a:rPr>
              <a:t>  </a:t>
            </a: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2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sz="1200">
              <a:solidFill>
                <a:schemeClr val="dk1"/>
              </a:solidFill>
            </a:endParaRPr>
          </a:p>
        </p:txBody>
      </p:sp>
      <p:pic>
        <p:nvPicPr>
          <p:cNvPr id="138" name="Google Shape;13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8975" y="1179513"/>
            <a:ext cx="7181850" cy="3362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Evaluation and Analysis</a:t>
            </a:r>
            <a:endParaRPr/>
          </a:p>
        </p:txBody>
      </p:sp>
      <p:sp>
        <p:nvSpPr>
          <p:cNvPr id="144" name="Google Shape;144;p2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600" b="1">
                <a:solidFill>
                  <a:schemeClr val="dk1"/>
                </a:solidFill>
              </a:rPr>
              <a:t>B. Performance Evaluation</a:t>
            </a:r>
            <a:endParaRPr sz="10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de" sz="1200">
                <a:solidFill>
                  <a:schemeClr val="dk1"/>
                </a:solidFill>
              </a:rPr>
              <a:t>- computational and packet overhead</a:t>
            </a: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de" sz="1200">
                <a:solidFill>
                  <a:schemeClr val="dk1"/>
                </a:solidFill>
              </a:rPr>
              <a:t>- To evaluate: → simulation of a smart home scenario</a:t>
            </a: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de" sz="1200">
                <a:solidFill>
                  <a:schemeClr val="dk1"/>
                </a:solidFill>
              </a:rPr>
              <a:t>- each simulation lasted for 3 minutes  </a:t>
            </a: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de" sz="1200">
                <a:solidFill>
                  <a:schemeClr val="dk1"/>
                </a:solidFill>
              </a:rPr>
              <a:t>- simulated store and access transactions</a:t>
            </a: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de" sz="1200">
                <a:solidFill>
                  <a:schemeClr val="dk1"/>
                </a:solidFill>
              </a:rPr>
              <a:t>  → two different traffic flow patterns of store transactions: Periodic and Query-based</a:t>
            </a: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br>
              <a:rPr lang="de" sz="1200">
                <a:solidFill>
                  <a:schemeClr val="dk1"/>
                </a:solidFill>
              </a:rPr>
            </a:br>
            <a:r>
              <a:rPr lang="de" sz="1200">
                <a:solidFill>
                  <a:schemeClr val="dk1"/>
                </a:solidFill>
              </a:rPr>
              <a:t>  </a:t>
            </a: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2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sz="1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Evaluation and Analysis</a:t>
            </a:r>
            <a:endParaRPr/>
          </a:p>
        </p:txBody>
      </p:sp>
      <p:sp>
        <p:nvSpPr>
          <p:cNvPr id="150" name="Google Shape;150;p2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600" b="1">
                <a:solidFill>
                  <a:schemeClr val="dk1"/>
                </a:solidFill>
              </a:rPr>
              <a:t>Metrics</a:t>
            </a:r>
            <a:endParaRPr sz="1000">
              <a:solidFill>
                <a:schemeClr val="dk1"/>
              </a:solidFill>
            </a:endParaRPr>
          </a:p>
          <a:p>
            <a:pPr marL="457200" lvl="0" indent="-30480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Char char="-"/>
            </a:pPr>
            <a:r>
              <a:rPr lang="de" sz="1200">
                <a:solidFill>
                  <a:schemeClr val="dk1"/>
                </a:solidFill>
              </a:rPr>
              <a:t>Packet overhead: length of transmitted packets</a:t>
            </a:r>
            <a:endParaRPr sz="120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</a:endParaRPr>
          </a:p>
          <a:p>
            <a:pPr marL="457200" lvl="0" indent="-3048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-"/>
            </a:pPr>
            <a:r>
              <a:rPr lang="de" sz="1200">
                <a:solidFill>
                  <a:schemeClr val="dk1"/>
                </a:solidFill>
              </a:rPr>
              <a:t>Time overhead: processing time for each transaction</a:t>
            </a:r>
            <a:endParaRPr sz="120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</a:endParaRPr>
          </a:p>
          <a:p>
            <a:pPr marL="457200" lvl="0" indent="-3048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-"/>
            </a:pPr>
            <a:r>
              <a:rPr lang="de" sz="1200">
                <a:solidFill>
                  <a:schemeClr val="dk1"/>
                </a:solidFill>
              </a:rPr>
              <a:t>Energy consumption: consumed energy by the miner for handling transactions</a:t>
            </a:r>
            <a:endParaRPr sz="120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br>
              <a:rPr lang="de" sz="1200">
                <a:solidFill>
                  <a:schemeClr val="dk1"/>
                </a:solidFill>
              </a:rPr>
            </a:br>
            <a:r>
              <a:rPr lang="de" sz="1200">
                <a:solidFill>
                  <a:schemeClr val="dk1"/>
                </a:solidFill>
              </a:rPr>
              <a:t>  </a:t>
            </a: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2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sz="1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Evaluation and Analysis</a:t>
            </a:r>
            <a:endParaRPr/>
          </a:p>
        </p:txBody>
      </p:sp>
      <p:sp>
        <p:nvSpPr>
          <p:cNvPr id="156" name="Google Shape;156;p2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br>
              <a:rPr lang="de" sz="1200">
                <a:solidFill>
                  <a:schemeClr val="dk1"/>
                </a:solidFill>
              </a:rPr>
            </a:br>
            <a:r>
              <a:rPr lang="de" sz="1200">
                <a:solidFill>
                  <a:schemeClr val="dk1"/>
                </a:solidFill>
              </a:rPr>
              <a:t>  </a:t>
            </a: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2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sz="1200">
              <a:solidFill>
                <a:schemeClr val="dk1"/>
              </a:solidFill>
            </a:endParaRPr>
          </a:p>
        </p:txBody>
      </p:sp>
      <p:pic>
        <p:nvPicPr>
          <p:cNvPr id="157" name="Google Shape;157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28275" y="1928388"/>
            <a:ext cx="6154976" cy="1864575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28"/>
          <p:cNvSpPr txBox="1"/>
          <p:nvPr/>
        </p:nvSpPr>
        <p:spPr>
          <a:xfrm>
            <a:off x="528075" y="1334975"/>
            <a:ext cx="23235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Packet overhead: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Evaluation and Analysis</a:t>
            </a:r>
            <a:endParaRPr/>
          </a:p>
        </p:txBody>
      </p:sp>
      <p:sp>
        <p:nvSpPr>
          <p:cNvPr id="164" name="Google Shape;164;p2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br>
              <a:rPr lang="de" sz="1200">
                <a:solidFill>
                  <a:schemeClr val="dk1"/>
                </a:solidFill>
              </a:rPr>
            </a:br>
            <a:r>
              <a:rPr lang="de" sz="1200">
                <a:solidFill>
                  <a:schemeClr val="dk1"/>
                </a:solidFill>
              </a:rPr>
              <a:t>  </a:t>
            </a: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2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sz="1200">
              <a:solidFill>
                <a:schemeClr val="dk1"/>
              </a:solidFill>
            </a:endParaRPr>
          </a:p>
        </p:txBody>
      </p:sp>
      <p:pic>
        <p:nvPicPr>
          <p:cNvPr id="165" name="Google Shape;165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14513" y="1022350"/>
            <a:ext cx="5514975" cy="367665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29"/>
          <p:cNvSpPr txBox="1"/>
          <p:nvPr/>
        </p:nvSpPr>
        <p:spPr>
          <a:xfrm>
            <a:off x="311700" y="1073050"/>
            <a:ext cx="23235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Time Overhead: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Evaluation and Analysis</a:t>
            </a:r>
            <a:endParaRPr/>
          </a:p>
        </p:txBody>
      </p:sp>
      <p:sp>
        <p:nvSpPr>
          <p:cNvPr id="172" name="Google Shape;172;p3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br>
              <a:rPr lang="de" sz="1200">
                <a:solidFill>
                  <a:schemeClr val="dk1"/>
                </a:solidFill>
              </a:rPr>
            </a:br>
            <a:r>
              <a:rPr lang="de" sz="1200">
                <a:solidFill>
                  <a:schemeClr val="dk1"/>
                </a:solidFill>
              </a:rPr>
              <a:t>  </a:t>
            </a: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2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sz="1200">
              <a:solidFill>
                <a:schemeClr val="dk1"/>
              </a:solidFill>
            </a:endParaRPr>
          </a:p>
        </p:txBody>
      </p:sp>
      <p:pic>
        <p:nvPicPr>
          <p:cNvPr id="173" name="Google Shape;173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53500" y="1152475"/>
            <a:ext cx="6038850" cy="381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30"/>
          <p:cNvSpPr txBox="1"/>
          <p:nvPr/>
        </p:nvSpPr>
        <p:spPr>
          <a:xfrm>
            <a:off x="426675" y="1152475"/>
            <a:ext cx="23235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Energy consumption: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3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Conclusion</a:t>
            </a:r>
            <a:endParaRPr/>
          </a:p>
        </p:txBody>
      </p:sp>
      <p:sp>
        <p:nvSpPr>
          <p:cNvPr id="180" name="Google Shape;180;p3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2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de" sz="1200">
                <a:solidFill>
                  <a:schemeClr val="dk1"/>
                </a:solidFill>
              </a:rPr>
              <a:t>- IoT security is gaining a lot of attention</a:t>
            </a: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de" sz="1200">
                <a:solidFill>
                  <a:schemeClr val="dk1"/>
                </a:solidFill>
              </a:rPr>
              <a:t>- existing security solutions are not necessarily suited for IoT</a:t>
            </a: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de" sz="1200">
                <a:solidFill>
                  <a:schemeClr val="dk1"/>
                </a:solidFill>
              </a:rPr>
              <a:t>- the overheads are low and manageable   </a:t>
            </a: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de" sz="1200">
                <a:solidFill>
                  <a:schemeClr val="dk1"/>
                </a:solidFill>
              </a:rPr>
              <a:t>- these overheads are worth their weight</a:t>
            </a: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de" sz="1200">
                <a:solidFill>
                  <a:schemeClr val="dk1"/>
                </a:solidFill>
              </a:rPr>
              <a:t>  </a:t>
            </a: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br>
              <a:rPr lang="de" sz="1200">
                <a:solidFill>
                  <a:schemeClr val="dk1"/>
                </a:solidFill>
              </a:rPr>
            </a:br>
            <a:r>
              <a:rPr lang="de" sz="1200">
                <a:solidFill>
                  <a:schemeClr val="dk1"/>
                </a:solidFill>
              </a:rPr>
              <a:t>  </a:t>
            </a: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2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sz="1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Introduction</a:t>
            </a:r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-"/>
            </a:pPr>
            <a:r>
              <a:rPr lang="de" sz="1200" dirty="0">
                <a:solidFill>
                  <a:schemeClr val="dk1"/>
                </a:solidFill>
              </a:rPr>
              <a:t>IoT consist of devices that generate, process, and exchange vast amounts of security and safety critical data</a:t>
            </a:r>
            <a:br>
              <a:rPr lang="de" sz="1200" dirty="0">
                <a:solidFill>
                  <a:schemeClr val="dk1"/>
                </a:solidFill>
              </a:rPr>
            </a:br>
            <a:r>
              <a:rPr lang="de" sz="1200" dirty="0">
                <a:solidFill>
                  <a:schemeClr val="dk1"/>
                </a:solidFill>
              </a:rPr>
              <a:t>→ appealing targets of various cyber attacks</a:t>
            </a:r>
            <a:endParaRPr sz="1200" dirty="0">
              <a:solidFill>
                <a:schemeClr val="dk1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-"/>
            </a:pPr>
            <a:r>
              <a:rPr lang="de" sz="1200" dirty="0">
                <a:solidFill>
                  <a:schemeClr val="dk1"/>
                </a:solidFill>
              </a:rPr>
              <a:t>Many new networkable devices, which constitute the IoT, are low energy and lightweight</a:t>
            </a:r>
            <a:br>
              <a:rPr lang="de" sz="1200" dirty="0">
                <a:solidFill>
                  <a:schemeClr val="dk1"/>
                </a:solidFill>
              </a:rPr>
            </a:br>
            <a:r>
              <a:rPr lang="de" sz="1200" dirty="0">
                <a:solidFill>
                  <a:schemeClr val="dk1"/>
                </a:solidFill>
              </a:rPr>
              <a:t>→ IoT demands a lightweight, scalable, and distributed security and privacy safeguard. </a:t>
            </a:r>
            <a:endParaRPr sz="120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de" sz="1200" dirty="0">
                <a:solidFill>
                  <a:schemeClr val="dk1"/>
                </a:solidFill>
              </a:rPr>
              <a:t>→ 	The Blockchain (BC) technology has the potential to overcome this challenges as a result of its distributed, 	secure, and private nature.</a:t>
            </a:r>
            <a:endParaRPr sz="120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de" sz="1200" b="1" dirty="0">
                <a:solidFill>
                  <a:schemeClr val="dk1"/>
                </a:solidFill>
              </a:rPr>
              <a:t>Siginficant challenges for adopting BC in the context of IoT:</a:t>
            </a:r>
            <a:endParaRPr sz="1200" b="1" dirty="0"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de" sz="1200" dirty="0">
                <a:solidFill>
                  <a:schemeClr val="dk1"/>
                </a:solidFill>
              </a:rPr>
              <a:t>high resource demand </a:t>
            </a:r>
            <a:endParaRPr sz="1200" dirty="0"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de" sz="1200" dirty="0">
                <a:solidFill>
                  <a:schemeClr val="dk1"/>
                </a:solidFill>
              </a:rPr>
              <a:t>long latency for transaction confirmation</a:t>
            </a:r>
            <a:endParaRPr sz="1200" dirty="0"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de" sz="1200" dirty="0">
                <a:solidFill>
                  <a:schemeClr val="dk1"/>
                </a:solidFill>
              </a:rPr>
              <a:t>low scalability</a:t>
            </a:r>
            <a:endParaRPr sz="120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10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Introduction</a:t>
            </a:r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body" idx="1"/>
          </p:nvPr>
        </p:nvSpPr>
        <p:spPr>
          <a:xfrm>
            <a:off x="2355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300" b="1">
                <a:solidFill>
                  <a:schemeClr val="dk1"/>
                </a:solidFill>
              </a:rPr>
              <a:t>Proposed Adaption for the BC:</a:t>
            </a:r>
            <a:endParaRPr sz="1300" b="1">
              <a:solidFill>
                <a:schemeClr val="dk1"/>
              </a:solidFill>
            </a:endParaRPr>
          </a:p>
          <a:p>
            <a:pPr marL="457200" lvl="0" indent="-30480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Char char="-"/>
            </a:pPr>
            <a:r>
              <a:rPr lang="de" sz="1200">
                <a:solidFill>
                  <a:schemeClr val="dk1"/>
                </a:solidFill>
              </a:rPr>
              <a:t>hierarchical structure and distributed trust </a:t>
            </a:r>
            <a:br>
              <a:rPr lang="de" sz="1200">
                <a:solidFill>
                  <a:schemeClr val="dk1"/>
                </a:solidFill>
              </a:rPr>
            </a:br>
            <a:r>
              <a:rPr lang="de" sz="1200">
                <a:solidFill>
                  <a:schemeClr val="dk1"/>
                </a:solidFill>
              </a:rPr>
              <a:t>→ BC security and privacy </a:t>
            </a:r>
            <a:endParaRPr sz="1200">
              <a:solidFill>
                <a:schemeClr val="dk1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-"/>
            </a:pPr>
            <a:r>
              <a:rPr lang="de" sz="1200">
                <a:solidFill>
                  <a:schemeClr val="dk1"/>
                </a:solidFill>
              </a:rPr>
              <a:t>design: 	1. smart home</a:t>
            </a:r>
            <a:br>
              <a:rPr lang="de" sz="1200">
                <a:solidFill>
                  <a:schemeClr val="dk1"/>
                </a:solidFill>
              </a:rPr>
            </a:br>
            <a:r>
              <a:rPr lang="de" sz="1200">
                <a:solidFill>
                  <a:schemeClr val="dk1"/>
                </a:solidFill>
              </a:rPr>
              <a:t> 		2. cloud storage</a:t>
            </a:r>
            <a:br>
              <a:rPr lang="de" sz="1200">
                <a:solidFill>
                  <a:schemeClr val="dk1"/>
                </a:solidFill>
              </a:rPr>
            </a:br>
            <a:r>
              <a:rPr lang="de" sz="1200">
                <a:solidFill>
                  <a:schemeClr val="dk1"/>
                </a:solidFill>
              </a:rPr>
              <a:t>		3. overlay</a:t>
            </a:r>
            <a:endParaRPr sz="1200">
              <a:solidFill>
                <a:schemeClr val="dk1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-"/>
            </a:pPr>
            <a:r>
              <a:rPr lang="de" sz="1200">
                <a:solidFill>
                  <a:schemeClr val="dk1"/>
                </a:solidFill>
              </a:rPr>
              <a:t>local and private BC </a:t>
            </a:r>
            <a:br>
              <a:rPr lang="de" sz="1200">
                <a:solidFill>
                  <a:schemeClr val="dk1"/>
                </a:solidFill>
              </a:rPr>
            </a:br>
            <a:r>
              <a:rPr lang="de" sz="1200">
                <a:solidFill>
                  <a:schemeClr val="dk1"/>
                </a:solidFill>
              </a:rPr>
              <a:t>→ secure access control to the IoT devices/data</a:t>
            </a:r>
            <a:endParaRPr sz="1200">
              <a:solidFill>
                <a:schemeClr val="dk1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-"/>
            </a:pPr>
            <a:r>
              <a:rPr lang="de" sz="1200">
                <a:solidFill>
                  <a:schemeClr val="dk1"/>
                </a:solidFill>
              </a:rPr>
              <a:t>immutable time-ordered history of transactions</a:t>
            </a:r>
            <a:endParaRPr sz="1200">
              <a:solidFill>
                <a:schemeClr val="dk1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-"/>
            </a:pPr>
            <a:r>
              <a:rPr lang="de" sz="1200">
                <a:solidFill>
                  <a:schemeClr val="dk1"/>
                </a:solidFill>
              </a:rPr>
              <a:t>diverse features: </a:t>
            </a:r>
            <a:br>
              <a:rPr lang="de" sz="1200">
                <a:solidFill>
                  <a:schemeClr val="dk1"/>
                </a:solidFill>
              </a:rPr>
            </a:br>
            <a:r>
              <a:rPr lang="de" sz="1200">
                <a:solidFill>
                  <a:schemeClr val="dk1"/>
                </a:solidFill>
              </a:rPr>
              <a:t>1. indirectly accessible devices</a:t>
            </a:r>
            <a:br>
              <a:rPr lang="de" sz="1200">
                <a:solidFill>
                  <a:schemeClr val="dk1"/>
                </a:solidFill>
              </a:rPr>
            </a:br>
            <a:r>
              <a:rPr lang="de" sz="1200">
                <a:solidFill>
                  <a:schemeClr val="dk1"/>
                </a:solidFill>
              </a:rPr>
              <a:t>2. different transaction structures</a:t>
            </a:r>
            <a:endParaRPr sz="1200">
              <a:solidFill>
                <a:schemeClr val="dk1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-"/>
            </a:pPr>
            <a:r>
              <a:rPr lang="de" sz="1200">
                <a:solidFill>
                  <a:schemeClr val="dk1"/>
                </a:solidFill>
              </a:rPr>
              <a:t>symmetric encryption → lightweight security</a:t>
            </a: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de" sz="1200" b="1">
                <a:solidFill>
                  <a:schemeClr val="dk1"/>
                </a:solidFill>
              </a:rPr>
              <a:t>→ confidentiality, integrity, and availability</a:t>
            </a:r>
            <a:endParaRPr sz="12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sz="1000">
              <a:solidFill>
                <a:schemeClr val="dk1"/>
              </a:solidFill>
            </a:endParaRPr>
          </a:p>
        </p:txBody>
      </p:sp>
      <p:pic>
        <p:nvPicPr>
          <p:cNvPr id="68" name="Google Shape;6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54988" y="1017725"/>
            <a:ext cx="5057775" cy="3409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>
            <a:spLocks noGrp="1"/>
          </p:cNvSpPr>
          <p:nvPr>
            <p:ph type="title"/>
          </p:nvPr>
        </p:nvSpPr>
        <p:spPr>
          <a:xfrm>
            <a:off x="311700" y="2183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Core Elements</a:t>
            </a:r>
            <a:endParaRPr/>
          </a:p>
        </p:txBody>
      </p:sp>
      <p:pic>
        <p:nvPicPr>
          <p:cNvPr id="74" name="Google Shape;7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8300" y="791025"/>
            <a:ext cx="6638812" cy="4248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Core Elements</a:t>
            </a:r>
            <a:endParaRPr/>
          </a:p>
        </p:txBody>
      </p:sp>
      <p:sp>
        <p:nvSpPr>
          <p:cNvPr id="80" name="Google Shape;80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AutoNum type="alphaUcPeriod"/>
            </a:pPr>
            <a:r>
              <a:rPr lang="de" sz="1600" b="1">
                <a:solidFill>
                  <a:schemeClr val="dk1"/>
                </a:solidFill>
              </a:rPr>
              <a:t>Transactions</a:t>
            </a:r>
            <a:endParaRPr sz="1600" b="1">
              <a:solidFill>
                <a:schemeClr val="dk1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-"/>
            </a:pPr>
            <a:r>
              <a:rPr lang="de" sz="1200">
                <a:solidFill>
                  <a:schemeClr val="dk1"/>
                </a:solidFill>
              </a:rPr>
              <a:t>store transaction </a:t>
            </a:r>
            <a:endParaRPr sz="1200">
              <a:solidFill>
                <a:schemeClr val="dk1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-"/>
            </a:pPr>
            <a:r>
              <a:rPr lang="de" sz="1200">
                <a:solidFill>
                  <a:schemeClr val="dk1"/>
                </a:solidFill>
              </a:rPr>
              <a:t>access transaction</a:t>
            </a:r>
            <a:endParaRPr sz="1200">
              <a:solidFill>
                <a:schemeClr val="dk1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-"/>
            </a:pPr>
            <a:r>
              <a:rPr lang="de" sz="1200">
                <a:solidFill>
                  <a:schemeClr val="dk1"/>
                </a:solidFill>
              </a:rPr>
              <a:t>monitor transaction </a:t>
            </a:r>
            <a:endParaRPr sz="1200">
              <a:solidFill>
                <a:schemeClr val="dk1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-"/>
            </a:pPr>
            <a:r>
              <a:rPr lang="de" sz="1200">
                <a:solidFill>
                  <a:schemeClr val="dk1"/>
                </a:solidFill>
              </a:rPr>
              <a:t>genesis transaction </a:t>
            </a:r>
            <a:endParaRPr sz="1200">
              <a:solidFill>
                <a:schemeClr val="dk1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-"/>
            </a:pPr>
            <a:r>
              <a:rPr lang="de" sz="1200">
                <a:solidFill>
                  <a:schemeClr val="dk1"/>
                </a:solidFill>
              </a:rPr>
              <a:t>remove transaction</a:t>
            </a: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de" sz="1200">
                <a:solidFill>
                  <a:schemeClr val="dk1"/>
                </a:solidFill>
              </a:rPr>
              <a:t>→ </a:t>
            </a:r>
            <a:r>
              <a:rPr lang="de" sz="1200" b="1">
                <a:solidFill>
                  <a:schemeClr val="dk1"/>
                </a:solidFill>
              </a:rPr>
              <a:t>shared key</a:t>
            </a:r>
            <a:r>
              <a:rPr lang="de" sz="1200">
                <a:solidFill>
                  <a:schemeClr val="dk1"/>
                </a:solidFill>
              </a:rPr>
              <a:t> to secure the communication</a:t>
            </a: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de" sz="1200">
                <a:solidFill>
                  <a:schemeClr val="dk1"/>
                </a:solidFill>
              </a:rPr>
              <a:t>→ all transactions are stored in a </a:t>
            </a:r>
            <a:r>
              <a:rPr lang="de" sz="1200" b="1">
                <a:solidFill>
                  <a:schemeClr val="dk1"/>
                </a:solidFill>
              </a:rPr>
              <a:t>local private Block Chain (BC)</a:t>
            </a:r>
            <a:endParaRPr b="1"/>
          </a:p>
        </p:txBody>
      </p:sp>
      <p:pic>
        <p:nvPicPr>
          <p:cNvPr id="81" name="Google Shape;8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84394" y="558375"/>
            <a:ext cx="5170655" cy="2333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Core Elements</a:t>
            </a:r>
            <a:endParaRPr/>
          </a:p>
        </p:txBody>
      </p:sp>
      <p:sp>
        <p:nvSpPr>
          <p:cNvPr id="87" name="Google Shape;87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600" b="1">
                <a:solidFill>
                  <a:schemeClr val="dk1"/>
                </a:solidFill>
              </a:rPr>
              <a:t>B. Local Block Chains</a:t>
            </a:r>
            <a:endParaRPr sz="10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de" sz="1300" u="sng">
                <a:solidFill>
                  <a:schemeClr val="dk1"/>
                </a:solidFill>
              </a:rPr>
              <a:t>Header:</a:t>
            </a:r>
            <a:br>
              <a:rPr lang="de" sz="1300" u="sng">
                <a:solidFill>
                  <a:schemeClr val="dk1"/>
                </a:solidFill>
              </a:rPr>
            </a:br>
            <a:r>
              <a:rPr lang="de" sz="1200" b="1">
                <a:solidFill>
                  <a:schemeClr val="dk1"/>
                </a:solidFill>
              </a:rPr>
              <a:t>- block header:</a:t>
            </a:r>
            <a:r>
              <a:rPr lang="de" sz="1200">
                <a:solidFill>
                  <a:schemeClr val="dk1"/>
                </a:solidFill>
              </a:rPr>
              <a:t> 	hash of the previous block </a:t>
            </a:r>
            <a:br>
              <a:rPr lang="de" sz="1200">
                <a:solidFill>
                  <a:schemeClr val="dk1"/>
                </a:solidFill>
              </a:rPr>
            </a:br>
            <a:r>
              <a:rPr lang="de" sz="1200" b="1">
                <a:solidFill>
                  <a:schemeClr val="dk1"/>
                </a:solidFill>
              </a:rPr>
              <a:t>- policy header: 	</a:t>
            </a:r>
            <a:r>
              <a:rPr lang="de" sz="1200">
                <a:solidFill>
                  <a:schemeClr val="dk1"/>
                </a:solidFill>
              </a:rPr>
              <a:t>authorizing devices and owner’s control policy</a:t>
            </a:r>
            <a:br>
              <a:rPr lang="de" sz="1200">
                <a:solidFill>
                  <a:schemeClr val="dk1"/>
                </a:solidFill>
              </a:rPr>
            </a:br>
            <a:r>
              <a:rPr lang="de" sz="1200">
                <a:solidFill>
                  <a:schemeClr val="dk1"/>
                </a:solidFill>
              </a:rPr>
              <a:t>			1. Parameter: Requester </a:t>
            </a:r>
            <a:br>
              <a:rPr lang="de" sz="1200">
                <a:solidFill>
                  <a:schemeClr val="dk1"/>
                </a:solidFill>
              </a:rPr>
            </a:br>
            <a:r>
              <a:rPr lang="de" sz="1200">
                <a:solidFill>
                  <a:schemeClr val="dk1"/>
                </a:solidFill>
              </a:rPr>
              <a:t>			2. Parameter: Requeste for </a:t>
            </a:r>
            <a:br>
              <a:rPr lang="de" sz="1200">
                <a:solidFill>
                  <a:schemeClr val="dk1"/>
                </a:solidFill>
              </a:rPr>
            </a:br>
            <a:r>
              <a:rPr lang="de" sz="1200">
                <a:solidFill>
                  <a:schemeClr val="dk1"/>
                </a:solidFill>
              </a:rPr>
              <a:t>			3. Parameter: Device ID</a:t>
            </a:r>
            <a:br>
              <a:rPr lang="de" sz="1200">
                <a:solidFill>
                  <a:schemeClr val="dk1"/>
                </a:solidFill>
              </a:rPr>
            </a:br>
            <a:r>
              <a:rPr lang="de" sz="1200">
                <a:solidFill>
                  <a:schemeClr val="dk1"/>
                </a:solidFill>
              </a:rPr>
              <a:t>			4. Parameter: Action </a:t>
            </a: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de" sz="1300" u="sng">
                <a:solidFill>
                  <a:schemeClr val="dk1"/>
                </a:solidFill>
              </a:rPr>
              <a:t>Number of transactions</a:t>
            </a:r>
            <a:br>
              <a:rPr lang="de" sz="1000">
                <a:solidFill>
                  <a:schemeClr val="dk1"/>
                </a:solidFill>
              </a:rPr>
            </a:br>
            <a:r>
              <a:rPr lang="de" sz="1200">
                <a:solidFill>
                  <a:schemeClr val="dk1"/>
                </a:solidFill>
              </a:rPr>
              <a:t>1. Parameter: 	Previous Transaction</a:t>
            </a:r>
            <a:br>
              <a:rPr lang="de" sz="1200">
                <a:solidFill>
                  <a:schemeClr val="dk1"/>
                </a:solidFill>
              </a:rPr>
            </a:br>
            <a:r>
              <a:rPr lang="de" sz="1200">
                <a:solidFill>
                  <a:schemeClr val="dk1"/>
                </a:solidFill>
              </a:rPr>
              <a:t>2. Parameter: 	Transaction Number </a:t>
            </a:r>
            <a:br>
              <a:rPr lang="de" sz="1200">
                <a:solidFill>
                  <a:schemeClr val="dk1"/>
                </a:solidFill>
              </a:rPr>
            </a:br>
            <a:r>
              <a:rPr lang="de" sz="1200">
                <a:solidFill>
                  <a:schemeClr val="dk1"/>
                </a:solidFill>
              </a:rPr>
              <a:t>3. Parameter: 	Device ID</a:t>
            </a:r>
            <a:br>
              <a:rPr lang="de" sz="1200">
                <a:solidFill>
                  <a:schemeClr val="dk1"/>
                </a:solidFill>
              </a:rPr>
            </a:br>
            <a:r>
              <a:rPr lang="de" sz="1200">
                <a:solidFill>
                  <a:schemeClr val="dk1"/>
                </a:solidFill>
              </a:rPr>
              <a:t>4. Parameter: 	Transaction type (genesis, access, store or monitor transactions)</a:t>
            </a:r>
            <a:br>
              <a:rPr lang="de" sz="1200">
                <a:solidFill>
                  <a:schemeClr val="dk1"/>
                </a:solidFill>
              </a:rPr>
            </a:br>
            <a:r>
              <a:rPr lang="de" sz="1200">
                <a:solidFill>
                  <a:schemeClr val="dk1"/>
                </a:solidFill>
              </a:rPr>
              <a:t>5. Parameter:  	Transaction (if it comes from the overlay network, otherwise, this filed is kept blank) </a:t>
            </a: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de" sz="1200">
                <a:solidFill>
                  <a:schemeClr val="dk1"/>
                </a:solidFill>
              </a:rPr>
              <a:t>→ kept and managed by a </a:t>
            </a:r>
            <a:r>
              <a:rPr lang="de" sz="1200" b="1">
                <a:solidFill>
                  <a:schemeClr val="dk1"/>
                </a:solidFill>
              </a:rPr>
              <a:t>local miner</a:t>
            </a:r>
            <a:endParaRPr sz="12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sz="1200">
              <a:solidFill>
                <a:schemeClr val="dk1"/>
              </a:solidFill>
            </a:endParaRPr>
          </a:p>
        </p:txBody>
      </p:sp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40625" y="204150"/>
            <a:ext cx="3694600" cy="1847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40625" y="2361000"/>
            <a:ext cx="4305001" cy="1847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Core Elements</a:t>
            </a:r>
            <a:endParaRPr/>
          </a:p>
        </p:txBody>
      </p:sp>
      <p:sp>
        <p:nvSpPr>
          <p:cNvPr id="95" name="Google Shape;95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600" b="1">
                <a:solidFill>
                  <a:schemeClr val="dk1"/>
                </a:solidFill>
              </a:rPr>
              <a:t>C. Home Miner</a:t>
            </a:r>
            <a:endParaRPr sz="10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de" sz="1200">
                <a:solidFill>
                  <a:schemeClr val="dk1"/>
                </a:solidFill>
              </a:rPr>
              <a:t>= device that centrally processes incoming and outgoing transactions to and from the smart home</a:t>
            </a: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de" sz="1200">
                <a:solidFill>
                  <a:schemeClr val="dk1"/>
                </a:solidFill>
              </a:rPr>
              <a:t>- the home’s Internet gateway or a separate stand-alone device</a:t>
            </a:r>
            <a:br>
              <a:rPr lang="de" sz="1200">
                <a:solidFill>
                  <a:schemeClr val="dk1"/>
                </a:solidFill>
              </a:rPr>
            </a:br>
            <a:r>
              <a:rPr lang="de" sz="1200">
                <a:solidFill>
                  <a:schemeClr val="dk1"/>
                </a:solidFill>
              </a:rPr>
              <a:t>- placed between the devices and the home gateway</a:t>
            </a:r>
            <a:br>
              <a:rPr lang="de" sz="1200">
                <a:solidFill>
                  <a:schemeClr val="dk1"/>
                </a:solidFill>
              </a:rPr>
            </a:br>
            <a:r>
              <a:rPr lang="de" sz="1200">
                <a:solidFill>
                  <a:schemeClr val="dk1"/>
                </a:solidFill>
              </a:rPr>
              <a:t>- authenticates, authorizes, and audits transactions</a:t>
            </a: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de" sz="1200">
                <a:solidFill>
                  <a:schemeClr val="dk1"/>
                </a:solidFill>
              </a:rPr>
              <a:t>- additional functions:</a:t>
            </a:r>
            <a:br>
              <a:rPr lang="de" sz="1200">
                <a:solidFill>
                  <a:schemeClr val="dk1"/>
                </a:solidFill>
              </a:rPr>
            </a:br>
            <a:r>
              <a:rPr lang="de" sz="1200">
                <a:solidFill>
                  <a:schemeClr val="dk1"/>
                </a:solidFill>
              </a:rPr>
              <a:t>	1. generating genesis transactions</a:t>
            </a:r>
            <a:br>
              <a:rPr lang="de" sz="1200">
                <a:solidFill>
                  <a:schemeClr val="dk1"/>
                </a:solidFill>
              </a:rPr>
            </a:br>
            <a:r>
              <a:rPr lang="de" sz="1200">
                <a:solidFill>
                  <a:schemeClr val="dk1"/>
                </a:solidFill>
              </a:rPr>
              <a:t> 	2. distributing and updating keys</a:t>
            </a:r>
            <a:br>
              <a:rPr lang="de" sz="1200">
                <a:solidFill>
                  <a:schemeClr val="dk1"/>
                </a:solidFill>
              </a:rPr>
            </a:br>
            <a:r>
              <a:rPr lang="de" sz="1200">
                <a:solidFill>
                  <a:schemeClr val="dk1"/>
                </a:solidFill>
              </a:rPr>
              <a:t> 	3. changing the transactions structure</a:t>
            </a:r>
            <a:br>
              <a:rPr lang="de" sz="1200">
                <a:solidFill>
                  <a:schemeClr val="dk1"/>
                </a:solidFill>
              </a:rPr>
            </a:br>
            <a:r>
              <a:rPr lang="de" sz="1200">
                <a:solidFill>
                  <a:schemeClr val="dk1"/>
                </a:solidFill>
              </a:rPr>
              <a:t> 	4. forming and managing the cluster</a:t>
            </a: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" sz="1200">
                <a:solidFill>
                  <a:schemeClr val="dk1"/>
                </a:solidFill>
              </a:rPr>
              <a:t>- collects all transactions into a block and appends the full block to the BC</a:t>
            </a:r>
            <a:br>
              <a:rPr lang="de" sz="1200">
                <a:solidFill>
                  <a:schemeClr val="dk1"/>
                </a:solidFill>
              </a:rPr>
            </a:br>
            <a:r>
              <a:rPr lang="de" sz="1200">
                <a:solidFill>
                  <a:schemeClr val="dk1"/>
                </a:solidFill>
              </a:rPr>
              <a:t>- manages a local storage → to provide additional capacity </a:t>
            </a: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0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sz="1200">
              <a:solidFill>
                <a:schemeClr val="dk1"/>
              </a:solidFill>
            </a:endParaRPr>
          </a:p>
        </p:txBody>
      </p:sp>
      <p:pic>
        <p:nvPicPr>
          <p:cNvPr id="96" name="Google Shape;9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32845" y="2324020"/>
            <a:ext cx="3138000" cy="2244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Core Elements</a:t>
            </a:r>
            <a:endParaRPr/>
          </a:p>
        </p:txBody>
      </p:sp>
      <p:sp>
        <p:nvSpPr>
          <p:cNvPr id="102" name="Google Shape;102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600" b="1">
                <a:solidFill>
                  <a:schemeClr val="dk1"/>
                </a:solidFill>
              </a:rPr>
              <a:t>D. Local Storage</a:t>
            </a:r>
            <a:endParaRPr sz="10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de" sz="1200">
                <a:solidFill>
                  <a:schemeClr val="dk1"/>
                </a:solidFill>
              </a:rPr>
              <a:t>- storing device: 	backup drive that is used by devices </a:t>
            </a:r>
            <a:br>
              <a:rPr lang="de" sz="1200">
                <a:solidFill>
                  <a:schemeClr val="dk1"/>
                </a:solidFill>
              </a:rPr>
            </a:br>
            <a:r>
              <a:rPr lang="de" sz="1200">
                <a:solidFill>
                  <a:schemeClr val="dk1"/>
                </a:solidFill>
              </a:rPr>
              <a:t> 			→ to store data locally</a:t>
            </a: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de" sz="1200">
                <a:solidFill>
                  <a:schemeClr val="dk1"/>
                </a:solidFill>
              </a:rPr>
              <a:t>- can be integrated with the miner or separate device</a:t>
            </a: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de" sz="1200">
                <a:solidFill>
                  <a:schemeClr val="dk1"/>
                </a:solidFill>
              </a:rPr>
              <a:t>- uses a First-in-First-out (FIFO) method  </a:t>
            </a:r>
            <a:br>
              <a:rPr lang="de" sz="1200">
                <a:solidFill>
                  <a:schemeClr val="dk1"/>
                </a:solidFill>
              </a:rPr>
            </a:br>
            <a:r>
              <a:rPr lang="de" sz="1200">
                <a:solidFill>
                  <a:schemeClr val="dk1"/>
                </a:solidFill>
              </a:rPr>
              <a:t>  → to store data and stores each devices’ data</a:t>
            </a: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2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sz="1200">
              <a:solidFill>
                <a:schemeClr val="dk1"/>
              </a:solidFill>
            </a:endParaRPr>
          </a:p>
        </p:txBody>
      </p:sp>
      <p:pic>
        <p:nvPicPr>
          <p:cNvPr id="103" name="Google Shape;10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68546" y="899746"/>
            <a:ext cx="3594992" cy="2571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THE BC-BASED SMART HOME</a:t>
            </a:r>
            <a:endParaRPr/>
          </a:p>
        </p:txBody>
      </p:sp>
      <p:sp>
        <p:nvSpPr>
          <p:cNvPr id="109" name="Google Shape;109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AutoNum type="alphaUcPeriod"/>
            </a:pPr>
            <a:r>
              <a:rPr lang="de" sz="2000" b="1">
                <a:solidFill>
                  <a:schemeClr val="dk1"/>
                </a:solidFill>
              </a:rPr>
              <a:t>Initialization</a:t>
            </a:r>
            <a:endParaRPr sz="20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br>
              <a:rPr lang="de" sz="1200">
                <a:solidFill>
                  <a:schemeClr val="dk1"/>
                </a:solidFill>
              </a:rPr>
            </a:br>
            <a:r>
              <a:rPr lang="de" sz="1200">
                <a:solidFill>
                  <a:schemeClr val="dk1"/>
                </a:solidFill>
              </a:rPr>
              <a:t>  </a:t>
            </a: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2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sz="1200">
              <a:solidFill>
                <a:schemeClr val="dk1"/>
              </a:solidFill>
            </a:endParaRPr>
          </a:p>
        </p:txBody>
      </p:sp>
      <p:pic>
        <p:nvPicPr>
          <p:cNvPr id="110" name="Google Shape;110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8125" y="2077025"/>
            <a:ext cx="6962775" cy="1952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758</Words>
  <Application>Microsoft Office PowerPoint</Application>
  <PresentationFormat>On-screen Show (16:9)</PresentationFormat>
  <Paragraphs>108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Arial</vt:lpstr>
      <vt:lpstr>Simple Light</vt:lpstr>
      <vt:lpstr>Case 2:  Blockchain for IoT Security and Privacy: The Case Study of a Smart Home</vt:lpstr>
      <vt:lpstr>Introduction</vt:lpstr>
      <vt:lpstr>Introduction</vt:lpstr>
      <vt:lpstr>Core Elements</vt:lpstr>
      <vt:lpstr>Core Elements</vt:lpstr>
      <vt:lpstr>Core Elements</vt:lpstr>
      <vt:lpstr>Core Elements</vt:lpstr>
      <vt:lpstr>Core Elements</vt:lpstr>
      <vt:lpstr>THE BC-BASED SMART HOME</vt:lpstr>
      <vt:lpstr>B. Transaction Handling Part 1</vt:lpstr>
      <vt:lpstr>B. Transaction Handling Part 2</vt:lpstr>
      <vt:lpstr>B. Transaction Handling Part 3</vt:lpstr>
      <vt:lpstr>Evaluation and Analysis</vt:lpstr>
      <vt:lpstr>Evaluation and Analysis</vt:lpstr>
      <vt:lpstr>Evaluation and Analysis</vt:lpstr>
      <vt:lpstr>Evaluation and Analysis</vt:lpstr>
      <vt:lpstr>Evaluation and Analysis</vt:lpstr>
      <vt:lpstr>Evaluation and Analysis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Case 2:  Blockchain for IoT Security and Privacy: The Case Study of a Smart Home</dc:title>
  <dc:creator>barrera95</dc:creator>
  <cp:lastModifiedBy>Juan Barrera</cp:lastModifiedBy>
  <cp:revision>2</cp:revision>
  <dcterms:modified xsi:type="dcterms:W3CDTF">2020-07-23T00:23:06Z</dcterms:modified>
</cp:coreProperties>
</file>