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c21f161f9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c21f161f9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8c341a5b65_8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8c341a5b65_8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8c341a5b6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8c341a5b6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8c341a5b6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8c341a5b65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8c341a5b6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8c341a5b65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 auf Bild">
  <p:cSld name="Kapitel auf Bild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765767" y="2985836"/>
            <a:ext cx="4372200" cy="12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">
  <p:cSld name="Headline, Text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368248" y="2139702"/>
            <a:ext cx="3891300" cy="22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2"/>
          </p:nvPr>
        </p:nvSpPr>
        <p:spPr>
          <a:xfrm>
            <a:off x="1416844" y="1446610"/>
            <a:ext cx="2358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3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4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2-spaltig">
  <p:cSld name="Headline, Text 2-spaltig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body" idx="1"/>
          </p:nvPr>
        </p:nvSpPr>
        <p:spPr>
          <a:xfrm>
            <a:off x="305526" y="2251472"/>
            <a:ext cx="3430200" cy="24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body" idx="2"/>
          </p:nvPr>
        </p:nvSpPr>
        <p:spPr>
          <a:xfrm>
            <a:off x="305527" y="1275606"/>
            <a:ext cx="51279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3000"/>
              <a:buFont typeface="Noto Sans Symbols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3"/>
          </p:nvPr>
        </p:nvSpPr>
        <p:spPr>
          <a:xfrm>
            <a:off x="4045265" y="2251472"/>
            <a:ext cx="3430200" cy="24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4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5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3-spaltig">
  <p:cSld name="Headline, Text 3-spaltig"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body" idx="1"/>
          </p:nvPr>
        </p:nvSpPr>
        <p:spPr>
          <a:xfrm>
            <a:off x="305526" y="2251472"/>
            <a:ext cx="2700300" cy="24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2"/>
          </p:nvPr>
        </p:nvSpPr>
        <p:spPr>
          <a:xfrm>
            <a:off x="305991" y="1275606"/>
            <a:ext cx="51279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3000"/>
              <a:buFont typeface="Noto Sans Symbols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body" idx="3"/>
          </p:nvPr>
        </p:nvSpPr>
        <p:spPr>
          <a:xfrm>
            <a:off x="3172170" y="2251472"/>
            <a:ext cx="2700300" cy="24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4"/>
          </p:nvPr>
        </p:nvSpPr>
        <p:spPr>
          <a:xfrm>
            <a:off x="6038814" y="2251472"/>
            <a:ext cx="2700300" cy="24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body" idx="5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6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, Text, Bild">
  <p:cSld name="Bild, Text, Bild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pic" idx="2"/>
          </p:nvPr>
        </p:nvSpPr>
        <p:spPr>
          <a:xfrm>
            <a:off x="306427" y="1545635"/>
            <a:ext cx="2588700" cy="26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>
            <a:spLocks noGrp="1"/>
          </p:cNvSpPr>
          <p:nvPr>
            <p:ph type="pic" idx="3"/>
          </p:nvPr>
        </p:nvSpPr>
        <p:spPr>
          <a:xfrm>
            <a:off x="6304482" y="1545636"/>
            <a:ext cx="2588400" cy="26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/>
          <p:nvPr/>
        </p:nvSpPr>
        <p:spPr>
          <a:xfrm>
            <a:off x="3116261" y="1545635"/>
            <a:ext cx="2967300" cy="260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1"/>
          </p:nvPr>
        </p:nvSpPr>
        <p:spPr>
          <a:xfrm>
            <a:off x="3450398" y="2802024"/>
            <a:ext cx="229890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4"/>
          </p:nvPr>
        </p:nvSpPr>
        <p:spPr>
          <a:xfrm>
            <a:off x="3450399" y="2031690"/>
            <a:ext cx="229890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5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6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ergrid, Headline, Text">
  <p:cSld name="Bildergrid, Headline, Text"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>
            <a:spLocks noGrp="1"/>
          </p:cNvSpPr>
          <p:nvPr>
            <p:ph type="pic" idx="2"/>
          </p:nvPr>
        </p:nvSpPr>
        <p:spPr>
          <a:xfrm>
            <a:off x="0" y="817512"/>
            <a:ext cx="2087700" cy="20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5"/>
          <p:cNvSpPr>
            <a:spLocks noGrp="1"/>
          </p:cNvSpPr>
          <p:nvPr>
            <p:ph type="pic" idx="3"/>
          </p:nvPr>
        </p:nvSpPr>
        <p:spPr>
          <a:xfrm>
            <a:off x="2298031" y="817511"/>
            <a:ext cx="2087700" cy="20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>
            <a:spLocks noGrp="1"/>
          </p:cNvSpPr>
          <p:nvPr>
            <p:ph type="pic" idx="4"/>
          </p:nvPr>
        </p:nvSpPr>
        <p:spPr>
          <a:xfrm>
            <a:off x="2298031" y="3074193"/>
            <a:ext cx="2087700" cy="20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>
            <a:spLocks noGrp="1"/>
          </p:cNvSpPr>
          <p:nvPr>
            <p:ph type="pic" idx="5"/>
          </p:nvPr>
        </p:nvSpPr>
        <p:spPr>
          <a:xfrm>
            <a:off x="-125" y="3074194"/>
            <a:ext cx="2087700" cy="20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>
            <a:off x="5256610" y="1401366"/>
            <a:ext cx="31386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3000"/>
              <a:buFont typeface="Noto Sans Symbols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6"/>
          </p:nvPr>
        </p:nvSpPr>
        <p:spPr>
          <a:xfrm>
            <a:off x="5256272" y="2680165"/>
            <a:ext cx="3138300" cy="18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7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body" idx="8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bild, Headline, Text">
  <p:cSld name="Headerbild, Headline, Text"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>
            <a:spLocks noGrp="1"/>
          </p:cNvSpPr>
          <p:nvPr>
            <p:ph type="pic" idx="2"/>
          </p:nvPr>
        </p:nvSpPr>
        <p:spPr>
          <a:xfrm>
            <a:off x="0" y="823971"/>
            <a:ext cx="9144000" cy="20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>
            <a:off x="560033" y="3682448"/>
            <a:ext cx="3921600" cy="11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body" idx="3"/>
          </p:nvPr>
        </p:nvSpPr>
        <p:spPr>
          <a:xfrm>
            <a:off x="4645015" y="3682448"/>
            <a:ext cx="3921600" cy="11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4"/>
          </p:nvPr>
        </p:nvSpPr>
        <p:spPr>
          <a:xfrm>
            <a:off x="560033" y="3057804"/>
            <a:ext cx="3226800" cy="5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body" idx="5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6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ergrid">
  <p:cSld name="Bildergrid"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>
            <a:spLocks noGrp="1"/>
          </p:cNvSpPr>
          <p:nvPr>
            <p:ph type="pic" idx="2"/>
          </p:nvPr>
        </p:nvSpPr>
        <p:spPr>
          <a:xfrm>
            <a:off x="-149087" y="810090"/>
            <a:ext cx="3101100" cy="23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7"/>
          <p:cNvSpPr>
            <a:spLocks noGrp="1"/>
          </p:cNvSpPr>
          <p:nvPr>
            <p:ph type="pic" idx="3"/>
          </p:nvPr>
        </p:nvSpPr>
        <p:spPr>
          <a:xfrm>
            <a:off x="3071192" y="810698"/>
            <a:ext cx="34140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7"/>
          <p:cNvSpPr>
            <a:spLocks noGrp="1"/>
          </p:cNvSpPr>
          <p:nvPr>
            <p:ph type="pic" idx="4"/>
          </p:nvPr>
        </p:nvSpPr>
        <p:spPr>
          <a:xfrm>
            <a:off x="-462168" y="3265003"/>
            <a:ext cx="34140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17"/>
          <p:cNvSpPr>
            <a:spLocks noGrp="1"/>
          </p:cNvSpPr>
          <p:nvPr>
            <p:ph type="pic" idx="5"/>
          </p:nvPr>
        </p:nvSpPr>
        <p:spPr>
          <a:xfrm>
            <a:off x="3071192" y="3816625"/>
            <a:ext cx="3414000" cy="23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17"/>
          <p:cNvSpPr>
            <a:spLocks noGrp="1"/>
          </p:cNvSpPr>
          <p:nvPr>
            <p:ph type="pic" idx="6"/>
          </p:nvPr>
        </p:nvSpPr>
        <p:spPr>
          <a:xfrm>
            <a:off x="6604553" y="810698"/>
            <a:ext cx="2668800" cy="43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body" idx="7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Diagramm">
  <p:cSld name="Headline, Diagramm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>
            <a:spLocks noGrp="1"/>
          </p:cNvSpPr>
          <p:nvPr>
            <p:ph type="chart" idx="2"/>
          </p:nvPr>
        </p:nvSpPr>
        <p:spPr>
          <a:xfrm>
            <a:off x="3428637" y="1654969"/>
            <a:ext cx="4502700" cy="31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1"/>
          </p:nvPr>
        </p:nvSpPr>
        <p:spPr>
          <a:xfrm>
            <a:off x="305991" y="1275160"/>
            <a:ext cx="2358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3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4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">
  <p:cSld name="Tabelle"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>
            <a:spLocks noGrp="1"/>
          </p:cNvSpPr>
          <p:nvPr>
            <p:ph type="tbl" idx="2"/>
          </p:nvPr>
        </p:nvSpPr>
        <p:spPr>
          <a:xfrm>
            <a:off x="1326511" y="1275159"/>
            <a:ext cx="6515400" cy="3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body" idx="3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mit Beschreibung">
  <p:cSld name="Tabelle mit Beschreibung"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>
            <a:spLocks noGrp="1"/>
          </p:cNvSpPr>
          <p:nvPr>
            <p:ph type="tbl" idx="2"/>
          </p:nvPr>
        </p:nvSpPr>
        <p:spPr>
          <a:xfrm>
            <a:off x="306603" y="1275159"/>
            <a:ext cx="5373300" cy="3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body" idx="1"/>
          </p:nvPr>
        </p:nvSpPr>
        <p:spPr>
          <a:xfrm>
            <a:off x="5966765" y="2321169"/>
            <a:ext cx="2561700" cy="25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3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4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5"/>
          </p:nvPr>
        </p:nvSpPr>
        <p:spPr>
          <a:xfrm>
            <a:off x="5966765" y="1599642"/>
            <a:ext cx="2358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line, Text">
  <p:cSld name="1_Headline, Text">
    <p:bg>
      <p:bgPr>
        <a:solidFill>
          <a:schemeClr val="lt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05991" y="998425"/>
            <a:ext cx="59403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2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3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4"/>
          </p:nvPr>
        </p:nvSpPr>
        <p:spPr>
          <a:xfrm>
            <a:off x="305991" y="1790496"/>
            <a:ext cx="8424600" cy="29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edien">
  <p:cSld name="Medien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>
            <a:spLocks noGrp="1"/>
          </p:cNvSpPr>
          <p:nvPr>
            <p:ph type="media" idx="2"/>
          </p:nvPr>
        </p:nvSpPr>
        <p:spPr>
          <a:xfrm>
            <a:off x="1" y="810699"/>
            <a:ext cx="9144000" cy="43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21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3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x Bild mit Beschreibung">
  <p:cSld name="4x Bild mit Beschreibung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306331" y="2971290"/>
            <a:ext cx="1950000" cy="1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body" idx="2"/>
          </p:nvPr>
        </p:nvSpPr>
        <p:spPr>
          <a:xfrm>
            <a:off x="2518517" y="2971290"/>
            <a:ext cx="1950000" cy="1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body" idx="3"/>
          </p:nvPr>
        </p:nvSpPr>
        <p:spPr>
          <a:xfrm>
            <a:off x="4730704" y="2971290"/>
            <a:ext cx="1950000" cy="1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4"/>
          </p:nvPr>
        </p:nvSpPr>
        <p:spPr>
          <a:xfrm>
            <a:off x="6942890" y="2971290"/>
            <a:ext cx="1950000" cy="1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>
            <a:spLocks noGrp="1"/>
          </p:cNvSpPr>
          <p:nvPr>
            <p:ph type="pic" idx="5"/>
          </p:nvPr>
        </p:nvSpPr>
        <p:spPr>
          <a:xfrm>
            <a:off x="305991" y="1275160"/>
            <a:ext cx="1950300" cy="13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2"/>
          <p:cNvSpPr>
            <a:spLocks noGrp="1"/>
          </p:cNvSpPr>
          <p:nvPr>
            <p:ph type="pic" idx="6"/>
          </p:nvPr>
        </p:nvSpPr>
        <p:spPr>
          <a:xfrm>
            <a:off x="2508623" y="1275160"/>
            <a:ext cx="1950300" cy="13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22"/>
          <p:cNvSpPr>
            <a:spLocks noGrp="1"/>
          </p:cNvSpPr>
          <p:nvPr>
            <p:ph type="pic" idx="7"/>
          </p:nvPr>
        </p:nvSpPr>
        <p:spPr>
          <a:xfrm>
            <a:off x="4730712" y="1275160"/>
            <a:ext cx="1950300" cy="13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Google Shape;134;p22"/>
          <p:cNvSpPr>
            <a:spLocks noGrp="1"/>
          </p:cNvSpPr>
          <p:nvPr>
            <p:ph type="pic" idx="8"/>
          </p:nvPr>
        </p:nvSpPr>
        <p:spPr>
          <a:xfrm>
            <a:off x="6942898" y="1275160"/>
            <a:ext cx="1950300" cy="13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body" idx="9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body" idx="13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Spalten mit Headline">
  <p:cSld name="4 Spalten mit Headlin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body" idx="1"/>
          </p:nvPr>
        </p:nvSpPr>
        <p:spPr>
          <a:xfrm>
            <a:off x="305991" y="1921669"/>
            <a:ext cx="1950300" cy="27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body" idx="2"/>
          </p:nvPr>
        </p:nvSpPr>
        <p:spPr>
          <a:xfrm>
            <a:off x="2518177" y="1921669"/>
            <a:ext cx="1950300" cy="27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3"/>
          </p:nvPr>
        </p:nvSpPr>
        <p:spPr>
          <a:xfrm>
            <a:off x="4730364" y="1921669"/>
            <a:ext cx="1950300" cy="27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4"/>
          </p:nvPr>
        </p:nvSpPr>
        <p:spPr>
          <a:xfrm>
            <a:off x="6942551" y="1921669"/>
            <a:ext cx="1950300" cy="27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3"/>
          <p:cNvSpPr txBox="1">
            <a:spLocks noGrp="1"/>
          </p:cNvSpPr>
          <p:nvPr>
            <p:ph type="body" idx="5"/>
          </p:nvPr>
        </p:nvSpPr>
        <p:spPr>
          <a:xfrm>
            <a:off x="298674" y="1275160"/>
            <a:ext cx="19575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Google Shape;143;p23"/>
          <p:cNvSpPr txBox="1">
            <a:spLocks noGrp="1"/>
          </p:cNvSpPr>
          <p:nvPr>
            <p:ph type="body" idx="6"/>
          </p:nvPr>
        </p:nvSpPr>
        <p:spPr>
          <a:xfrm>
            <a:off x="2518177" y="1275160"/>
            <a:ext cx="19503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body" idx="7"/>
          </p:nvPr>
        </p:nvSpPr>
        <p:spPr>
          <a:xfrm>
            <a:off x="4730363" y="1275160"/>
            <a:ext cx="19503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8"/>
          </p:nvPr>
        </p:nvSpPr>
        <p:spPr>
          <a:xfrm>
            <a:off x="6942547" y="1275160"/>
            <a:ext cx="19503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1000"/>
              <a:buFont typeface="Noto Sans Symbols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body" idx="9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3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x Bild, 1xText">
  <p:cSld name="3x Bild, 1x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>
            <a:spLocks noGrp="1"/>
          </p:cNvSpPr>
          <p:nvPr>
            <p:ph type="body" idx="1"/>
          </p:nvPr>
        </p:nvSpPr>
        <p:spPr>
          <a:xfrm>
            <a:off x="4031940" y="3193273"/>
            <a:ext cx="4860900" cy="15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Google Shape;150;p24"/>
          <p:cNvSpPr>
            <a:spLocks noGrp="1"/>
          </p:cNvSpPr>
          <p:nvPr>
            <p:ph type="pic" idx="2"/>
          </p:nvPr>
        </p:nvSpPr>
        <p:spPr>
          <a:xfrm>
            <a:off x="305991" y="1275159"/>
            <a:ext cx="4320000" cy="15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Google Shape;151;p24"/>
          <p:cNvSpPr>
            <a:spLocks noGrp="1"/>
          </p:cNvSpPr>
          <p:nvPr>
            <p:ph type="pic" idx="3"/>
          </p:nvPr>
        </p:nvSpPr>
        <p:spPr>
          <a:xfrm>
            <a:off x="305991" y="3193273"/>
            <a:ext cx="3402000" cy="15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Google Shape;152;p24"/>
          <p:cNvSpPr>
            <a:spLocks noGrp="1"/>
          </p:cNvSpPr>
          <p:nvPr>
            <p:ph type="pic" idx="4"/>
          </p:nvPr>
        </p:nvSpPr>
        <p:spPr>
          <a:xfrm>
            <a:off x="4950042" y="1275159"/>
            <a:ext cx="3942600" cy="15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body" idx="5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6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>
            <a:endParaRPr/>
          </a:p>
        </p:txBody>
      </p:sp>
      <p:sp>
        <p:nvSpPr>
          <p:cNvPr id="157" name="Google Shape;157;p2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8" name="Google Shape;15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Headline, Text">
  <p:cSld name="2_Headline, Tex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2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3"/>
          </p:nvPr>
        </p:nvSpPr>
        <p:spPr>
          <a:xfrm>
            <a:off x="3707904" y="1167594"/>
            <a:ext cx="50226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4"/>
          <p:cNvSpPr>
            <a:spLocks noGrp="1"/>
          </p:cNvSpPr>
          <p:nvPr>
            <p:ph type="pic" idx="4"/>
          </p:nvPr>
        </p:nvSpPr>
        <p:spPr>
          <a:xfrm>
            <a:off x="305992" y="1167594"/>
            <a:ext cx="3078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Headline, Text">
  <p:cSld name="3_Headline, Tex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3"/>
          </p:nvPr>
        </p:nvSpPr>
        <p:spPr>
          <a:xfrm>
            <a:off x="305991" y="1159531"/>
            <a:ext cx="50226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>
            <a:spLocks noGrp="1"/>
          </p:cNvSpPr>
          <p:nvPr>
            <p:ph type="pic" idx="4"/>
          </p:nvPr>
        </p:nvSpPr>
        <p:spPr>
          <a:xfrm>
            <a:off x="5652120" y="1159531"/>
            <a:ext cx="3078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Headline, Text">
  <p:cSld name="5_Headline, Text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2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3"/>
          </p:nvPr>
        </p:nvSpPr>
        <p:spPr>
          <a:xfrm>
            <a:off x="305991" y="1159531"/>
            <a:ext cx="4158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4"/>
          </p:nvPr>
        </p:nvSpPr>
        <p:spPr>
          <a:xfrm>
            <a:off x="4734018" y="1159530"/>
            <a:ext cx="4050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4D4D4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Headline, Text">
  <p:cSld name="6_Headline, Text">
    <p:bg>
      <p:bgPr>
        <a:solidFill>
          <a:schemeClr val="l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7"/>
          <p:cNvSpPr>
            <a:spLocks noGrp="1"/>
          </p:cNvSpPr>
          <p:nvPr>
            <p:ph type="pic" idx="3"/>
          </p:nvPr>
        </p:nvSpPr>
        <p:spPr>
          <a:xfrm>
            <a:off x="4707480" y="1159531"/>
            <a:ext cx="4185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7"/>
          <p:cNvSpPr>
            <a:spLocks noGrp="1"/>
          </p:cNvSpPr>
          <p:nvPr>
            <p:ph type="pic" idx="4"/>
          </p:nvPr>
        </p:nvSpPr>
        <p:spPr>
          <a:xfrm>
            <a:off x="305991" y="1159531"/>
            <a:ext cx="4185000" cy="35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Headline, Text">
  <p:cSld name="4_Headline, Text"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2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8"/>
          <p:cNvSpPr>
            <a:spLocks noGrp="1"/>
          </p:cNvSpPr>
          <p:nvPr>
            <p:ph type="pic" idx="3"/>
          </p:nvPr>
        </p:nvSpPr>
        <p:spPr>
          <a:xfrm>
            <a:off x="0" y="789552"/>
            <a:ext cx="9144000" cy="43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207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xBild, Text">
  <p:cSld name="2xBild,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>
            <a:spLocks noGrp="1"/>
          </p:cNvSpPr>
          <p:nvPr>
            <p:ph type="pic" idx="2"/>
          </p:nvPr>
        </p:nvSpPr>
        <p:spPr>
          <a:xfrm>
            <a:off x="311163" y="1580082"/>
            <a:ext cx="1933500" cy="35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9"/>
          <p:cNvSpPr>
            <a:spLocks noGrp="1"/>
          </p:cNvSpPr>
          <p:nvPr>
            <p:ph type="pic" idx="3"/>
          </p:nvPr>
        </p:nvSpPr>
        <p:spPr>
          <a:xfrm>
            <a:off x="2436019" y="815584"/>
            <a:ext cx="1933500" cy="35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5346403" y="2597045"/>
            <a:ext cx="2928300" cy="2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4"/>
          </p:nvPr>
        </p:nvSpPr>
        <p:spPr>
          <a:xfrm>
            <a:off x="5346403" y="1580082"/>
            <a:ext cx="2928300" cy="7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5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6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und Text auf Bild">
  <p:cSld name="Headline und Text auf Bild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>
            <a:spLocks noGrp="1"/>
          </p:cNvSpPr>
          <p:nvPr>
            <p:ph type="pic" idx="2"/>
          </p:nvPr>
        </p:nvSpPr>
        <p:spPr>
          <a:xfrm>
            <a:off x="0" y="812304"/>
            <a:ext cx="5609100" cy="43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/>
          <p:nvPr/>
        </p:nvSpPr>
        <p:spPr>
          <a:xfrm>
            <a:off x="3607905" y="1048627"/>
            <a:ext cx="4338000" cy="176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082690" y="1548317"/>
            <a:ext cx="338850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3000"/>
              <a:buFont typeface="Noto Sans Symbols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3"/>
          </p:nvPr>
        </p:nvSpPr>
        <p:spPr>
          <a:xfrm>
            <a:off x="5933561" y="2964868"/>
            <a:ext cx="2824500" cy="17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500"/>
              <a:buFont typeface="Noto Sans Symbols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4"/>
          </p:nvPr>
        </p:nvSpPr>
        <p:spPr>
          <a:xfrm>
            <a:off x="305991" y="146823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5"/>
          </p:nvPr>
        </p:nvSpPr>
        <p:spPr>
          <a:xfrm>
            <a:off x="305991" y="407569"/>
            <a:ext cx="24147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2B2B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800"/>
              </a:spcBef>
              <a:spcAft>
                <a:spcPts val="0"/>
              </a:spcAft>
              <a:buClr>
                <a:srgbClr val="F5F4F4"/>
              </a:buClr>
              <a:buSzPts val="800"/>
              <a:buFont typeface="Noto Sans Symbols"/>
              <a:buChar char="►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73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80682" y="-128550"/>
            <a:ext cx="9308700" cy="945000"/>
          </a:xfrm>
          <a:prstGeom prst="rect">
            <a:avLst/>
          </a:prstGeom>
          <a:solidFill>
            <a:srgbClr val="4D4D4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6349158" y="146235"/>
            <a:ext cx="983057" cy="2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8838474" y="4871360"/>
            <a:ext cx="486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27">
            <a:alphaModFix/>
          </a:blip>
          <a:srcRect/>
          <a:stretch/>
        </p:blipFill>
        <p:spPr>
          <a:xfrm>
            <a:off x="4734018" y="137230"/>
            <a:ext cx="1299040" cy="413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7650342" y="145750"/>
            <a:ext cx="1134126" cy="2014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5602">
          <p15:clr>
            <a:srgbClr val="F26B43"/>
          </p15:clr>
        </p15:guide>
        <p15:guide id="3" orient="horz" pos="259">
          <p15:clr>
            <a:srgbClr val="A4A3A4"/>
          </p15:clr>
        </p15:guide>
        <p15:guide id="4" orient="horz" pos="80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>
            <a:spLocks noGrp="1"/>
          </p:cNvSpPr>
          <p:nvPr>
            <p:ph type="ctrTitle"/>
          </p:nvPr>
        </p:nvSpPr>
        <p:spPr>
          <a:xfrm>
            <a:off x="311700" y="1561925"/>
            <a:ext cx="8520600" cy="10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Case Study Nr. 4</a:t>
            </a:r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subTitle" idx="1"/>
          </p:nvPr>
        </p:nvSpPr>
        <p:spPr>
          <a:xfrm>
            <a:off x="623400" y="2797075"/>
            <a:ext cx="8402100" cy="142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500"/>
              <a:t>ROLES OF INFORMATION SECURITY AWARENESS AND PERCEIVED FAIRNESS IN INFORMATION SECURITY POLICY COMPLIANCE</a:t>
            </a:r>
            <a:endParaRPr sz="2500"/>
          </a:p>
        </p:txBody>
      </p:sp>
      <p:sp>
        <p:nvSpPr>
          <p:cNvPr id="165" name="Google Shape;165;p26"/>
          <p:cNvSpPr txBox="1">
            <a:spLocks noGrp="1"/>
          </p:cNvSpPr>
          <p:nvPr>
            <p:ph type="subTitle" idx="1"/>
          </p:nvPr>
        </p:nvSpPr>
        <p:spPr>
          <a:xfrm>
            <a:off x="372200" y="4577450"/>
            <a:ext cx="8520600" cy="45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100"/>
              <a:t>Group 9 - Jonas Stähler, Simon Scheifele, Alina Müller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>
            <a:spLocks noGrp="1"/>
          </p:cNvSpPr>
          <p:nvPr>
            <p:ph type="ctrTitle"/>
          </p:nvPr>
        </p:nvSpPr>
        <p:spPr>
          <a:xfrm>
            <a:off x="311700" y="8788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500"/>
              <a:t>Summary - Research questions</a:t>
            </a:r>
            <a:endParaRPr sz="3500"/>
          </a:p>
        </p:txBody>
      </p:sp>
      <p:sp>
        <p:nvSpPr>
          <p:cNvPr id="171" name="Google Shape;171;p27"/>
          <p:cNvSpPr txBox="1">
            <a:spLocks noGrp="1"/>
          </p:cNvSpPr>
          <p:nvPr>
            <p:ph type="subTitle" idx="1"/>
          </p:nvPr>
        </p:nvSpPr>
        <p:spPr>
          <a:xfrm>
            <a:off x="311700" y="1671475"/>
            <a:ext cx="8520600" cy="32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de" sz="1400">
                <a:solidFill>
                  <a:schemeClr val="dk1"/>
                </a:solidFill>
              </a:rPr>
              <a:t>investigates two factors that drive an employee to comply with requirements of the information security policy (ISP)</a:t>
            </a:r>
            <a:endParaRPr sz="14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de" sz="1400" b="1"/>
              <a:t>two specific research questions:</a:t>
            </a:r>
            <a:endParaRPr sz="1400" b="1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 b="1"/>
              <a:t>What are the direct and indirect roles of an employee’s information security awareness in influencing her attitude toward compliance and in turn intention to comply?</a:t>
            </a:r>
            <a:endParaRPr sz="1400" b="1"/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 b="1"/>
          </a:p>
          <a:p>
            <a:pPr marL="914400" lvl="1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</a:pPr>
            <a:r>
              <a:rPr lang="de" sz="1400" b="1"/>
              <a:t>What is the role of an employee’s perceived fairness of the requirements of the ISP in influencing her attitude toward compliance and in turn intention to comply?</a:t>
            </a:r>
            <a:endParaRPr sz="14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>
            <a:spLocks noGrp="1"/>
          </p:cNvSpPr>
          <p:nvPr>
            <p:ph type="ctrTitle"/>
          </p:nvPr>
        </p:nvSpPr>
        <p:spPr>
          <a:xfrm>
            <a:off x="311700" y="8788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500"/>
              <a:t>Summary - Hypotheses</a:t>
            </a:r>
            <a:endParaRPr sz="3500"/>
          </a:p>
        </p:txBody>
      </p:sp>
      <p:sp>
        <p:nvSpPr>
          <p:cNvPr id="177" name="Google Shape;177;p28"/>
          <p:cNvSpPr txBox="1">
            <a:spLocks noGrp="1"/>
          </p:cNvSpPr>
          <p:nvPr>
            <p:ph type="subTitle" idx="1"/>
          </p:nvPr>
        </p:nvSpPr>
        <p:spPr>
          <a:xfrm>
            <a:off x="311700" y="1671475"/>
            <a:ext cx="8520600" cy="30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400" b="1">
                <a:solidFill>
                  <a:schemeClr val="dk1"/>
                </a:solidFill>
              </a:rPr>
              <a:t>Hypothesis 1: An employee’s attitude toward complying with the requirements of the ISP positively affects her intention to comply.</a:t>
            </a:r>
            <a:endParaRPr sz="1400" b="1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de" sz="1400">
                <a:solidFill>
                  <a:schemeClr val="dk1"/>
                </a:solidFill>
              </a:rPr>
              <a:t>Intention to comply with the ISP is defined as an employee´s intention to protect information     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400" b="1">
                <a:solidFill>
                  <a:schemeClr val="dk1"/>
                </a:solidFill>
              </a:rPr>
              <a:t>Hypothesis 2: An employee’s ISA positively affects her attitude toward complying with the requirements of the ISP.</a:t>
            </a:r>
            <a:endParaRPr sz="1400" b="1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de" sz="1400">
                <a:solidFill>
                  <a:schemeClr val="dk1"/>
                </a:solidFill>
              </a:rPr>
              <a:t>Employee´s information security awareness is an important part of an effective information security management program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de" sz="1400">
                <a:solidFill>
                  <a:schemeClr val="dk1"/>
                </a:solidFill>
              </a:rPr>
              <a:t>ISA definition: general knowledge about IS and the ISP of the organization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highlight>
                <a:srgbClr val="FF0000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>
            <a:spLocks noGrp="1"/>
          </p:cNvSpPr>
          <p:nvPr>
            <p:ph type="ctrTitle"/>
          </p:nvPr>
        </p:nvSpPr>
        <p:spPr>
          <a:xfrm>
            <a:off x="311700" y="8788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500"/>
              <a:t>Summary </a:t>
            </a:r>
            <a:r>
              <a:rPr lang="de" sz="3500">
                <a:solidFill>
                  <a:schemeClr val="dk1"/>
                </a:solidFill>
              </a:rPr>
              <a:t>- Hypotheses</a:t>
            </a:r>
            <a:endParaRPr sz="3500"/>
          </a:p>
        </p:txBody>
      </p:sp>
      <p:sp>
        <p:nvSpPr>
          <p:cNvPr id="183" name="Google Shape;183;p29"/>
          <p:cNvSpPr txBox="1">
            <a:spLocks noGrp="1"/>
          </p:cNvSpPr>
          <p:nvPr>
            <p:ph type="subTitle" idx="1"/>
          </p:nvPr>
        </p:nvSpPr>
        <p:spPr>
          <a:xfrm>
            <a:off x="311700" y="1671475"/>
            <a:ext cx="8520600" cy="33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/>
              <a:t>Hypothesis 3: “An employee’s perceived fairness of the requirements of the ISP (Information Security Policy) positively affects her attitude.”</a:t>
            </a:r>
            <a:endParaRPr sz="1400" b="1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de" sz="1400" u="sng"/>
              <a:t>Def. perceived fairness:</a:t>
            </a:r>
            <a:r>
              <a:rPr lang="de" sz="1400"/>
              <a:t> employee’s belief in procedural justice of the organization’s implementation of security rules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employee’s willingness to follow rules is affected by motivational factors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if organization fails to provide fair processes or treatments → increase of deviant behavior</a:t>
            </a:r>
            <a:endParaRPr sz="1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de" sz="1400" b="1"/>
              <a:t>Hypothesis 4: “An employee’s ISA (Information Security Awareness) positively affects her perceived fairness of the requirements of the organization’s ISP.”</a:t>
            </a:r>
            <a:endParaRPr sz="1400" b="1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if employee’s have knowledge of security rules and understand the major goals, it will </a:t>
            </a:r>
            <a:r>
              <a:rPr lang="de" sz="1400" u="sng"/>
              <a:t>enhance </a:t>
            </a:r>
            <a:r>
              <a:rPr lang="de" sz="1400"/>
              <a:t>the perceived fairness of the implemented rules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awareness of information security can be built out of life experiences (e.g. harmed by a virus attack) or by consuming information from external sources (newspapers, journals)</a:t>
            </a:r>
            <a:endParaRPr sz="1400"/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" sz="1400" b="1">
                <a:solidFill>
                  <a:schemeClr val="dk1"/>
                </a:solidFill>
              </a:rPr>
              <a:t>→ confirmation of all hypotheses (based on survey method)</a:t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>
            <a:spLocks noGrp="1"/>
          </p:cNvSpPr>
          <p:nvPr>
            <p:ph type="ctrTitle"/>
          </p:nvPr>
        </p:nvSpPr>
        <p:spPr>
          <a:xfrm>
            <a:off x="311700" y="8788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500"/>
              <a:t>Summary - Discussions &amp; findings</a:t>
            </a:r>
            <a:endParaRPr sz="3500"/>
          </a:p>
        </p:txBody>
      </p:sp>
      <p:sp>
        <p:nvSpPr>
          <p:cNvPr id="189" name="Google Shape;189;p30"/>
          <p:cNvSpPr txBox="1">
            <a:spLocks noGrp="1"/>
          </p:cNvSpPr>
          <p:nvPr>
            <p:ph type="subTitle" idx="1"/>
          </p:nvPr>
        </p:nvSpPr>
        <p:spPr>
          <a:xfrm>
            <a:off x="311700" y="1671475"/>
            <a:ext cx="8520600" cy="30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content of the study: </a:t>
            </a:r>
            <a:br>
              <a:rPr lang="de" sz="1400"/>
            </a:br>
            <a:r>
              <a:rPr lang="de" sz="1400"/>
              <a:t>Importance of the role of information security awareness of an employee and his perceived fairness towards the requirements of the ISP</a:t>
            </a:r>
            <a:br>
              <a:rPr lang="de" sz="1400"/>
            </a:br>
            <a:r>
              <a:rPr lang="de" sz="1400" b="1">
                <a:solidFill>
                  <a:schemeClr val="dk1"/>
                </a:solidFill>
              </a:rPr>
              <a:t>→ confirmation of all hypotheses based on data collected from 464 employees</a:t>
            </a:r>
            <a:endParaRPr sz="1400" b="1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de" sz="1400">
                <a:solidFill>
                  <a:schemeClr val="dk1"/>
                </a:solidFill>
              </a:rPr>
              <a:t>a relationship between ISA and attitudes is evident through the perceived fairness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de" sz="1400">
                <a:solidFill>
                  <a:schemeClr val="dk1"/>
                </a:solidFill>
              </a:rPr>
              <a:t>ISA has a positive influence on the perceived fairness of the ISP</a:t>
            </a:r>
            <a:endParaRPr sz="14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</p:txBody>
      </p:sp>
      <p:pic>
        <p:nvPicPr>
          <p:cNvPr id="190" name="Google Shape;19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1853" y="3324403"/>
            <a:ext cx="3320300" cy="152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ctrTitle"/>
          </p:nvPr>
        </p:nvSpPr>
        <p:spPr>
          <a:xfrm>
            <a:off x="311700" y="878875"/>
            <a:ext cx="9025200" cy="66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Summary - Findings &amp; future research</a:t>
            </a:r>
            <a:endParaRPr sz="3000"/>
          </a:p>
        </p:txBody>
      </p:sp>
      <p:sp>
        <p:nvSpPr>
          <p:cNvPr id="196" name="Google Shape;196;p31"/>
          <p:cNvSpPr txBox="1">
            <a:spLocks noGrp="1"/>
          </p:cNvSpPr>
          <p:nvPr>
            <p:ph type="subTitle" idx="1"/>
          </p:nvPr>
        </p:nvSpPr>
        <p:spPr>
          <a:xfrm>
            <a:off x="311700" y="1620450"/>
            <a:ext cx="8520600" cy="3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knowledge about the behavioral and organizational issues of information security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the ISA = direct positive impact on recruitment &amp; perceived fairness of an employee towards the ISP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leads to positive attitude and intention to comply with the regulations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indirectly alter employees’ attitude and in turn their intention to comply with the ISP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impact of the results → improving information security by creating a security conscious culture within the organisation 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/>
              <a:t>proposals for future research: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training and security awareness programs, 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identification of the factors that lead to an awareness of information security, 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research from kinds of information security awareness that exist at different levels of the organizational hierarchy,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ISP compliance case studies focusing on employees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 sz="1400"/>
              <a:t>identify other motivational factors and analysis of their positive effects on compliance </a:t>
            </a:r>
            <a:endParaRPr sz="140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MT &amp; SCMT">
  <a:themeElements>
    <a:clrScheme name="Steinbeis">
      <a:dk1>
        <a:srgbClr val="000000"/>
      </a:dk1>
      <a:lt1>
        <a:srgbClr val="FFFFFF"/>
      </a:lt1>
      <a:dk2>
        <a:srgbClr val="55585E"/>
      </a:dk2>
      <a:lt2>
        <a:srgbClr val="E7E6E6"/>
      </a:lt2>
      <a:accent1>
        <a:srgbClr val="95C122"/>
      </a:accent1>
      <a:accent2>
        <a:srgbClr val="007BA4"/>
      </a:accent2>
      <a:accent3>
        <a:srgbClr val="FAB400"/>
      </a:accent3>
      <a:accent4>
        <a:srgbClr val="E2ECC5"/>
      </a:accent4>
      <a:accent5>
        <a:srgbClr val="B1D4E5"/>
      </a:accent5>
      <a:accent6>
        <a:srgbClr val="E1E9C0"/>
      </a:accent6>
      <a:hlink>
        <a:srgbClr val="007BA4"/>
      </a:hlink>
      <a:folHlink>
        <a:srgbClr val="FAB4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</Words>
  <Application>Microsoft Office PowerPoint</Application>
  <PresentationFormat>On-screen Show (16:9)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Noto Sans Symbols</vt:lpstr>
      <vt:lpstr>SMT &amp; SCMT</vt:lpstr>
      <vt:lpstr>Case Study Nr. 4</vt:lpstr>
      <vt:lpstr>Summary - Research questions</vt:lpstr>
      <vt:lpstr>Summary - Hypotheses</vt:lpstr>
      <vt:lpstr>Summary - Hypotheses</vt:lpstr>
      <vt:lpstr>Summary - Discussions &amp; findings</vt:lpstr>
      <vt:lpstr>Summary - Findings &amp; future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 Nr. 4</dc:title>
  <dc:creator>barrera95</dc:creator>
  <cp:lastModifiedBy>Juan Barrera</cp:lastModifiedBy>
  <cp:revision>1</cp:revision>
  <dcterms:modified xsi:type="dcterms:W3CDTF">2020-07-22T03:00:47Z</dcterms:modified>
</cp:coreProperties>
</file>