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8C4266F8-9F86-42DF-B3EF-A928516941AB}">
          <p14:sldIdLst>
            <p14:sldId id="256"/>
            <p14:sldId id="257"/>
            <p14:sldId id="258"/>
            <p14:sldId id="259"/>
            <p14:sldId id="260"/>
            <p14:sldId id="261"/>
            <p14:sldId id="262"/>
            <p14:sldId id="263"/>
            <p14:sldId id="264"/>
            <p14:sldId id="265"/>
            <p14:sldId id="266"/>
            <p14:sldId id="267"/>
            <p14:sldId id="268"/>
            <p14:sldId id="269"/>
            <p14:sldId id="27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86" d="100"/>
          <a:sy n="86" d="100"/>
        </p:scale>
        <p:origin x="331"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de-DE"/>
              <a:t>Mastertitelformat bearbeiten</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7/21/2020</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7/21/2020</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de-DE"/>
              <a:t>Mastertitelformat bearbeiten</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de-DE"/>
              <a:t>Mastertitelformat bearbeiten</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7/21/2020</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de-DE"/>
              <a:t>Mastertitelformat bearbeiten</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de-DE"/>
              <a:t>Mastertitelformat bearbeiten</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de-DE"/>
              <a:t>Mastertitelformat bearbeiten</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7/21/2020</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de-DE"/>
              <a:t>Mastertitelformat bearbeiten</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a:t>Bild durch Klicken auf Symbol hinzufügen</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Date Placeholder 4"/>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de-DE"/>
              <a:t>Mastertitelformat bearbeiten</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7/21/2020</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E9CF12-BFE3-4CD9-A732-6CCA1E501C5F}"/>
              </a:ext>
            </a:extLst>
          </p:cNvPr>
          <p:cNvSpPr>
            <a:spLocks noGrp="1"/>
          </p:cNvSpPr>
          <p:nvPr>
            <p:ph type="ctrTitle"/>
          </p:nvPr>
        </p:nvSpPr>
        <p:spPr/>
        <p:txBody>
          <a:bodyPr/>
          <a:lstStyle/>
          <a:p>
            <a:r>
              <a:rPr lang="de-DE" dirty="0"/>
              <a:t>Classification </a:t>
            </a:r>
            <a:r>
              <a:rPr lang="de-DE" dirty="0" err="1"/>
              <a:t>of</a:t>
            </a:r>
            <a:r>
              <a:rPr lang="de-DE" dirty="0"/>
              <a:t> </a:t>
            </a:r>
            <a:r>
              <a:rPr lang="de-DE" dirty="0" err="1"/>
              <a:t>security</a:t>
            </a:r>
            <a:r>
              <a:rPr lang="de-DE" dirty="0"/>
              <a:t> </a:t>
            </a:r>
            <a:r>
              <a:rPr lang="de-DE" dirty="0" err="1"/>
              <a:t>Threats</a:t>
            </a:r>
            <a:r>
              <a:rPr lang="de-DE" dirty="0"/>
              <a:t> in </a:t>
            </a:r>
            <a:r>
              <a:rPr lang="de-DE" dirty="0" err="1"/>
              <a:t>information</a:t>
            </a:r>
            <a:r>
              <a:rPr lang="de-DE" dirty="0"/>
              <a:t> </a:t>
            </a:r>
            <a:r>
              <a:rPr lang="de-DE" dirty="0" err="1"/>
              <a:t>systems</a:t>
            </a:r>
            <a:endParaRPr lang="en-DE" dirty="0"/>
          </a:p>
        </p:txBody>
      </p:sp>
      <p:sp>
        <p:nvSpPr>
          <p:cNvPr id="3" name="Untertitel 2">
            <a:extLst>
              <a:ext uri="{FF2B5EF4-FFF2-40B4-BE49-F238E27FC236}">
                <a16:creationId xmlns:a16="http://schemas.microsoft.com/office/drawing/2014/main" id="{B7F138C1-B24D-49E2-A570-F0B42AE3C82F}"/>
              </a:ext>
            </a:extLst>
          </p:cNvPr>
          <p:cNvSpPr>
            <a:spLocks noGrp="1"/>
          </p:cNvSpPr>
          <p:nvPr>
            <p:ph type="subTitle" idx="1"/>
          </p:nvPr>
        </p:nvSpPr>
        <p:spPr/>
        <p:txBody>
          <a:bodyPr/>
          <a:lstStyle/>
          <a:p>
            <a:r>
              <a:rPr lang="de-DE" dirty="0"/>
              <a:t>Group 7</a:t>
            </a:r>
            <a:endParaRPr lang="en-DE" dirty="0"/>
          </a:p>
        </p:txBody>
      </p:sp>
    </p:spTree>
    <p:extLst>
      <p:ext uri="{BB962C8B-B14F-4D97-AF65-F5344CB8AC3E}">
        <p14:creationId xmlns:p14="http://schemas.microsoft.com/office/powerpoint/2010/main" val="14435023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648622-3A04-45F0-A4B1-A9B23C828EB0}"/>
              </a:ext>
            </a:extLst>
          </p:cNvPr>
          <p:cNvSpPr>
            <a:spLocks noGrp="1"/>
          </p:cNvSpPr>
          <p:nvPr>
            <p:ph type="title"/>
          </p:nvPr>
        </p:nvSpPr>
        <p:spPr/>
        <p:txBody>
          <a:bodyPr/>
          <a:lstStyle/>
          <a:p>
            <a:r>
              <a:rPr lang="de-DE" dirty="0"/>
              <a:t>Security </a:t>
            </a:r>
            <a:r>
              <a:rPr lang="de-DE" dirty="0" err="1"/>
              <a:t>threat</a:t>
            </a:r>
            <a:r>
              <a:rPr lang="de-DE" dirty="0"/>
              <a:t> source</a:t>
            </a:r>
            <a:endParaRPr lang="en-DE" dirty="0"/>
          </a:p>
        </p:txBody>
      </p:sp>
      <p:sp>
        <p:nvSpPr>
          <p:cNvPr id="3" name="Inhaltsplatzhalter 2">
            <a:extLst>
              <a:ext uri="{FF2B5EF4-FFF2-40B4-BE49-F238E27FC236}">
                <a16:creationId xmlns:a16="http://schemas.microsoft.com/office/drawing/2014/main" id="{E812A67C-FA95-437A-83CF-8E19D5A15103}"/>
              </a:ext>
            </a:extLst>
          </p:cNvPr>
          <p:cNvSpPr>
            <a:spLocks noGrp="1"/>
          </p:cNvSpPr>
          <p:nvPr>
            <p:ph sz="half" idx="1"/>
          </p:nvPr>
        </p:nvSpPr>
        <p:spPr>
          <a:xfrm>
            <a:off x="581194" y="1762177"/>
            <a:ext cx="5422390" cy="3633047"/>
          </a:xfrm>
        </p:spPr>
        <p:txBody>
          <a:bodyPr/>
          <a:lstStyle/>
          <a:p>
            <a:r>
              <a:rPr lang="en-GB" dirty="0"/>
              <a:t>Internal threats </a:t>
            </a:r>
          </a:p>
          <a:p>
            <a:pPr lvl="1"/>
            <a:r>
              <a:rPr lang="en-GB" dirty="0"/>
              <a:t>Internal threats occur when someone has authorized access to the network with either an account on a server or physical access to the network. A threat can be internal to the organization as the result of employee action or failure of an organization process</a:t>
            </a:r>
            <a:endParaRPr lang="en-DE" dirty="0"/>
          </a:p>
        </p:txBody>
      </p:sp>
      <p:sp>
        <p:nvSpPr>
          <p:cNvPr id="4" name="Inhaltsplatzhalter 3">
            <a:extLst>
              <a:ext uri="{FF2B5EF4-FFF2-40B4-BE49-F238E27FC236}">
                <a16:creationId xmlns:a16="http://schemas.microsoft.com/office/drawing/2014/main" id="{BCF411E0-A89A-434D-B42B-141C673D88E4}"/>
              </a:ext>
            </a:extLst>
          </p:cNvPr>
          <p:cNvSpPr>
            <a:spLocks noGrp="1"/>
          </p:cNvSpPr>
          <p:nvPr>
            <p:ph sz="half" idx="2"/>
          </p:nvPr>
        </p:nvSpPr>
        <p:spPr/>
        <p:txBody>
          <a:bodyPr/>
          <a:lstStyle/>
          <a:p>
            <a:r>
              <a:rPr lang="en-GB" dirty="0"/>
              <a:t>External threats </a:t>
            </a:r>
          </a:p>
          <a:p>
            <a:pPr lvl="1"/>
            <a:r>
              <a:rPr lang="en-GB" dirty="0"/>
              <a:t>External threats can arise from individuals or organizations working outside of a company. They do not have authorized access to the computer systems or network. The most obvious external threats to computer systems and the resident data are natural disasters: hurricanes, fires, floods and earthquakes. External attacks occur through connected networks (wired and wireless), physical intrusion, or a partner network</a:t>
            </a:r>
            <a:endParaRPr lang="en-DE" dirty="0"/>
          </a:p>
        </p:txBody>
      </p:sp>
    </p:spTree>
    <p:extLst>
      <p:ext uri="{BB962C8B-B14F-4D97-AF65-F5344CB8AC3E}">
        <p14:creationId xmlns:p14="http://schemas.microsoft.com/office/powerpoint/2010/main" val="15302547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3EFDD8-6696-4D6A-BAFC-F4E3350E07BC}"/>
              </a:ext>
            </a:extLst>
          </p:cNvPr>
          <p:cNvSpPr>
            <a:spLocks noGrp="1"/>
          </p:cNvSpPr>
          <p:nvPr>
            <p:ph type="title"/>
          </p:nvPr>
        </p:nvSpPr>
        <p:spPr/>
        <p:txBody>
          <a:bodyPr/>
          <a:lstStyle/>
          <a:p>
            <a:r>
              <a:rPr lang="de-DE" dirty="0" err="1"/>
              <a:t>Threat</a:t>
            </a:r>
            <a:r>
              <a:rPr lang="de-DE" dirty="0"/>
              <a:t> </a:t>
            </a:r>
            <a:r>
              <a:rPr lang="de-DE" dirty="0" err="1"/>
              <a:t>agents</a:t>
            </a:r>
            <a:endParaRPr lang="en-DE" dirty="0"/>
          </a:p>
        </p:txBody>
      </p:sp>
      <p:sp>
        <p:nvSpPr>
          <p:cNvPr id="3" name="Inhaltsplatzhalter 2">
            <a:extLst>
              <a:ext uri="{FF2B5EF4-FFF2-40B4-BE49-F238E27FC236}">
                <a16:creationId xmlns:a16="http://schemas.microsoft.com/office/drawing/2014/main" id="{47BB32D2-8430-49B7-84F0-A8068F24ACE5}"/>
              </a:ext>
            </a:extLst>
          </p:cNvPr>
          <p:cNvSpPr>
            <a:spLocks noGrp="1"/>
          </p:cNvSpPr>
          <p:nvPr>
            <p:ph sz="half" idx="1"/>
          </p:nvPr>
        </p:nvSpPr>
        <p:spPr>
          <a:xfrm>
            <a:off x="581193" y="2228003"/>
            <a:ext cx="11150732" cy="3633047"/>
          </a:xfrm>
        </p:spPr>
        <p:txBody>
          <a:bodyPr/>
          <a:lstStyle/>
          <a:p>
            <a:r>
              <a:rPr lang="en-GB" dirty="0"/>
              <a:t>Human Threats :This class includes threats caused by human actions such as insiders or hackers which cause harm or risk in systems</a:t>
            </a:r>
          </a:p>
          <a:p>
            <a:r>
              <a:rPr lang="en-GB" dirty="0"/>
              <a:t>Environmental factors: Environmental threats are threats caused by non human agent. It comes, first, from natural disaster threats like earthquakes, flood, fire, lightning, wind or water and, also, due to animals and wildlife which cause severe damage to information systems like floods, lightning, Tidal Waves (like Tsunami) and fire. Indeed, this class includes other threats such as riots, wars, and terrorist attacks</a:t>
            </a:r>
          </a:p>
          <a:p>
            <a:r>
              <a:rPr lang="en-GB" dirty="0"/>
              <a:t>Technological Threats: Technological threats are caused by physical and chemical processes on material. Physical processes include the use of physical means to gain entry into restricted areas such as building, compound room, or any other designated area like theft or damage of hardware and software. However, chemical processes include hardware and software technologies. It, also, includes indirect system support equipment like power supplies</a:t>
            </a:r>
            <a:endParaRPr lang="en-DE" dirty="0"/>
          </a:p>
        </p:txBody>
      </p:sp>
    </p:spTree>
    <p:extLst>
      <p:ext uri="{BB962C8B-B14F-4D97-AF65-F5344CB8AC3E}">
        <p14:creationId xmlns:p14="http://schemas.microsoft.com/office/powerpoint/2010/main" val="39642712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BE2F37-F5D0-4234-B629-9A464BBF5352}"/>
              </a:ext>
            </a:extLst>
          </p:cNvPr>
          <p:cNvSpPr>
            <a:spLocks noGrp="1"/>
          </p:cNvSpPr>
          <p:nvPr>
            <p:ph type="title"/>
          </p:nvPr>
        </p:nvSpPr>
        <p:spPr/>
        <p:txBody>
          <a:bodyPr/>
          <a:lstStyle/>
          <a:p>
            <a:r>
              <a:rPr lang="de-DE" dirty="0" err="1"/>
              <a:t>Threat</a:t>
            </a:r>
            <a:r>
              <a:rPr lang="de-DE" dirty="0"/>
              <a:t> </a:t>
            </a:r>
            <a:r>
              <a:rPr lang="de-DE" dirty="0" err="1"/>
              <a:t>motivation</a:t>
            </a:r>
            <a:endParaRPr lang="en-DE" dirty="0"/>
          </a:p>
        </p:txBody>
      </p:sp>
      <p:sp>
        <p:nvSpPr>
          <p:cNvPr id="3" name="Inhaltsplatzhalter 2">
            <a:extLst>
              <a:ext uri="{FF2B5EF4-FFF2-40B4-BE49-F238E27FC236}">
                <a16:creationId xmlns:a16="http://schemas.microsoft.com/office/drawing/2014/main" id="{27AFD46C-D997-4C8A-991A-42B2B3934814}"/>
              </a:ext>
            </a:extLst>
          </p:cNvPr>
          <p:cNvSpPr>
            <a:spLocks noGrp="1"/>
          </p:cNvSpPr>
          <p:nvPr>
            <p:ph idx="1"/>
          </p:nvPr>
        </p:nvSpPr>
        <p:spPr/>
        <p:txBody>
          <a:bodyPr/>
          <a:lstStyle/>
          <a:p>
            <a:r>
              <a:rPr lang="en-GB" dirty="0"/>
              <a:t>Malicious threats consist of inside or outside attacks caused by employees or non-employees to harm and disrupt an organization like viruses, Trojan horses, or worms </a:t>
            </a:r>
          </a:p>
          <a:p>
            <a:r>
              <a:rPr lang="en-GB" dirty="0"/>
              <a:t>Non-malicious attacks occur due to poor security policies and controls that allow vulnerabilities and errors to take place. It is caused by ignorant employees with the aim not to harm the system</a:t>
            </a:r>
            <a:endParaRPr lang="en-DE" dirty="0"/>
          </a:p>
        </p:txBody>
      </p:sp>
    </p:spTree>
    <p:extLst>
      <p:ext uri="{BB962C8B-B14F-4D97-AF65-F5344CB8AC3E}">
        <p14:creationId xmlns:p14="http://schemas.microsoft.com/office/powerpoint/2010/main" val="2382245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56AF0F-52EA-4A39-A64C-1CFA234B889F}"/>
              </a:ext>
            </a:extLst>
          </p:cNvPr>
          <p:cNvSpPr>
            <a:spLocks noGrp="1"/>
          </p:cNvSpPr>
          <p:nvPr>
            <p:ph type="title"/>
          </p:nvPr>
        </p:nvSpPr>
        <p:spPr/>
        <p:txBody>
          <a:bodyPr/>
          <a:lstStyle/>
          <a:p>
            <a:r>
              <a:rPr lang="de-DE" dirty="0" err="1"/>
              <a:t>Threat</a:t>
            </a:r>
            <a:r>
              <a:rPr lang="de-DE" dirty="0"/>
              <a:t> </a:t>
            </a:r>
            <a:r>
              <a:rPr lang="de-DE" dirty="0" err="1"/>
              <a:t>intent</a:t>
            </a:r>
            <a:endParaRPr lang="en-DE" dirty="0"/>
          </a:p>
        </p:txBody>
      </p:sp>
      <p:sp>
        <p:nvSpPr>
          <p:cNvPr id="3" name="Inhaltsplatzhalter 2">
            <a:extLst>
              <a:ext uri="{FF2B5EF4-FFF2-40B4-BE49-F238E27FC236}">
                <a16:creationId xmlns:a16="http://schemas.microsoft.com/office/drawing/2014/main" id="{FE12109F-7B8C-4EE9-A528-038CBB2E05D4}"/>
              </a:ext>
            </a:extLst>
          </p:cNvPr>
          <p:cNvSpPr>
            <a:spLocks noGrp="1"/>
          </p:cNvSpPr>
          <p:nvPr>
            <p:ph idx="1"/>
          </p:nvPr>
        </p:nvSpPr>
        <p:spPr/>
        <p:txBody>
          <a:bodyPr/>
          <a:lstStyle/>
          <a:p>
            <a:r>
              <a:rPr lang="en-GB" dirty="0"/>
              <a:t>Intentional Threats: It represents threats that are result of a harmful decision. For example computer crimes, or when someone purposely damages property or information. Computer crimes include espionage, identity theft, child pornography, and credit card crime</a:t>
            </a:r>
          </a:p>
          <a:p>
            <a:r>
              <a:rPr lang="en-GB" dirty="0"/>
              <a:t>Unintentional Threats: It represents threats that are introduced without awareness. These threats basically include the unauthorized or accidental modification of software. Accidental error includes corruption of data caused by programming error, user or operator error</a:t>
            </a:r>
            <a:endParaRPr lang="en-DE" dirty="0"/>
          </a:p>
        </p:txBody>
      </p:sp>
    </p:spTree>
    <p:extLst>
      <p:ext uri="{BB962C8B-B14F-4D97-AF65-F5344CB8AC3E}">
        <p14:creationId xmlns:p14="http://schemas.microsoft.com/office/powerpoint/2010/main" val="22613561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F622D0-961E-4526-90B5-615D43F3DF8C}"/>
              </a:ext>
            </a:extLst>
          </p:cNvPr>
          <p:cNvSpPr>
            <a:spLocks noGrp="1"/>
          </p:cNvSpPr>
          <p:nvPr>
            <p:ph type="title"/>
          </p:nvPr>
        </p:nvSpPr>
        <p:spPr/>
        <p:txBody>
          <a:bodyPr/>
          <a:lstStyle/>
          <a:p>
            <a:r>
              <a:rPr lang="de-DE" dirty="0" err="1"/>
              <a:t>Threat</a:t>
            </a:r>
            <a:r>
              <a:rPr lang="de-DE" dirty="0"/>
              <a:t> </a:t>
            </a:r>
            <a:r>
              <a:rPr lang="de-DE" dirty="0" err="1"/>
              <a:t>impacts</a:t>
            </a:r>
            <a:r>
              <a:rPr lang="de-DE" dirty="0"/>
              <a:t> </a:t>
            </a:r>
            <a:endParaRPr lang="en-DE" dirty="0"/>
          </a:p>
        </p:txBody>
      </p:sp>
      <p:sp>
        <p:nvSpPr>
          <p:cNvPr id="3" name="Inhaltsplatzhalter 2">
            <a:extLst>
              <a:ext uri="{FF2B5EF4-FFF2-40B4-BE49-F238E27FC236}">
                <a16:creationId xmlns:a16="http://schemas.microsoft.com/office/drawing/2014/main" id="{3C332B25-F63C-44D9-9965-3199C60788B3}"/>
              </a:ext>
            </a:extLst>
          </p:cNvPr>
          <p:cNvSpPr>
            <a:spLocks noGrp="1"/>
          </p:cNvSpPr>
          <p:nvPr>
            <p:ph idx="1"/>
          </p:nvPr>
        </p:nvSpPr>
        <p:spPr/>
        <p:txBody>
          <a:bodyPr>
            <a:normAutofit fontScale="85000" lnSpcReduction="20000"/>
          </a:bodyPr>
          <a:lstStyle/>
          <a:p>
            <a:r>
              <a:rPr lang="en-GB" dirty="0"/>
              <a:t>Destruction of information: Deliberate destruction of a system component to interrupt system operation</a:t>
            </a:r>
          </a:p>
          <a:p>
            <a:r>
              <a:rPr lang="en-GB" dirty="0"/>
              <a:t>Corruption of Information: Any unauthorized alteration of files stored on a host computer or data in transit across a network. It is also called as tampering of information that is the add, delete or modify target system's memory, hard drives, and other part, such as the implantation of Trojan will lead to changes, increasing hard disk file, the file-like virus invasion would lead to a corresponding file changes. It can be caused by: spoof, malicious logic, falsification, repudiation</a:t>
            </a:r>
          </a:p>
          <a:p>
            <a:r>
              <a:rPr lang="en-GB" dirty="0"/>
              <a:t>Disclosure of Information: The dissemination of information to anyone who is not authorized to access that information. These threat actions can cause unauthorized disclosure: Exposure, interception, inference, intrusion</a:t>
            </a:r>
          </a:p>
          <a:p>
            <a:r>
              <a:rPr lang="en-GB" dirty="0"/>
              <a:t>Theft of service: The unauthorized use of computer or network services without degrading the service to other users. It can result from: theft of service, theft of functionality, theft of data, software or/ and hardware misuse, data misuse. x Denial of service: The intentional degradation or blocking of computer or network resources.  </a:t>
            </a:r>
          </a:p>
          <a:p>
            <a:r>
              <a:rPr lang="en-GB" dirty="0"/>
              <a:t>Elevation of privilege: Use some means or the use of weaknesses in the system; get permission to access the target system. Such as guessing passwords, set aside the back door. It is caused for instance by violation of permissions threats </a:t>
            </a:r>
          </a:p>
          <a:p>
            <a:r>
              <a:rPr lang="en-GB" dirty="0"/>
              <a:t>Illegal usage: Use the normal function of the system to achieve the attacker's </a:t>
            </a:r>
            <a:r>
              <a:rPr lang="en-GB" dirty="0" err="1"/>
              <a:t>behavior</a:t>
            </a:r>
            <a:r>
              <a:rPr lang="en-GB" dirty="0"/>
              <a:t> for other purposes. For example, an attacker uses the normal network connection to attack other systems, using vulnerabilities through the normal system services to achieve attacker's aims </a:t>
            </a:r>
            <a:endParaRPr lang="en-DE" dirty="0"/>
          </a:p>
        </p:txBody>
      </p:sp>
    </p:spTree>
    <p:extLst>
      <p:ext uri="{BB962C8B-B14F-4D97-AF65-F5344CB8AC3E}">
        <p14:creationId xmlns:p14="http://schemas.microsoft.com/office/powerpoint/2010/main" val="22318785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E818A5A4-66B1-47FB-BA38-339FC8953392}"/>
              </a:ext>
            </a:extLst>
          </p:cNvPr>
          <p:cNvSpPr txBox="1">
            <a:spLocks/>
          </p:cNvSpPr>
          <p:nvPr/>
        </p:nvSpPr>
        <p:spPr>
          <a:xfrm>
            <a:off x="402913" y="938293"/>
            <a:ext cx="11029615" cy="3678303"/>
          </a:xfrm>
          <a:prstGeom prst="rect">
            <a:avLst/>
          </a:prstGeom>
        </p:spPr>
        <p:txBody>
          <a:bodyP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en-GB" dirty="0"/>
              <a:t>To approve our model and justify its structure, we have placed in different types of security threats</a:t>
            </a:r>
          </a:p>
          <a:p>
            <a:r>
              <a:rPr lang="en-GB" dirty="0"/>
              <a:t>For example: </a:t>
            </a:r>
          </a:p>
          <a:p>
            <a:pPr lvl="1"/>
            <a:r>
              <a:rPr lang="en-GB" dirty="0"/>
              <a:t>Viruses and computer worms are threats caused by intentional, malicious, insider’s human actions that can cause high level of information and resources destruction</a:t>
            </a:r>
          </a:p>
          <a:p>
            <a:pPr lvl="1"/>
            <a:r>
              <a:rPr lang="en-GB" dirty="0"/>
              <a:t>Terrorism and political warfare are caused by intentional, malicious, outsider’s human actions. </a:t>
            </a:r>
          </a:p>
          <a:p>
            <a:pPr lvl="1"/>
            <a:r>
              <a:rPr lang="en-GB" dirty="0"/>
              <a:t>Passwords change, failing to log off before leaving a workstation, careless discarding of sensitive information are malicious accidental insider human actions </a:t>
            </a:r>
          </a:p>
          <a:p>
            <a:pPr lvl="1"/>
            <a:r>
              <a:rPr lang="en-GB" dirty="0"/>
              <a:t>Sabotage, data theft, data destruction and spoofing attacks are threats caused by human outsider intentional agents. They caused malicious damage like the corruption of data.  </a:t>
            </a:r>
          </a:p>
          <a:p>
            <a:pPr lvl="1"/>
            <a:r>
              <a:rPr lang="en-GB" dirty="0"/>
              <a:t>Wildfire, flooding, earthquakes and tidal waves are caused by accidental external natural phenomena and allow serious impacts like destruction end corruption of data and resources</a:t>
            </a:r>
            <a:endParaRPr lang="en-DE" dirty="0"/>
          </a:p>
        </p:txBody>
      </p:sp>
    </p:spTree>
    <p:extLst>
      <p:ext uri="{BB962C8B-B14F-4D97-AF65-F5344CB8AC3E}">
        <p14:creationId xmlns:p14="http://schemas.microsoft.com/office/powerpoint/2010/main" val="3945058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AC260E-8B11-43B5-83CE-20271508563E}"/>
              </a:ext>
            </a:extLst>
          </p:cNvPr>
          <p:cNvSpPr>
            <a:spLocks noGrp="1"/>
          </p:cNvSpPr>
          <p:nvPr>
            <p:ph type="title"/>
          </p:nvPr>
        </p:nvSpPr>
        <p:spPr/>
        <p:txBody>
          <a:bodyPr/>
          <a:lstStyle/>
          <a:p>
            <a:r>
              <a:rPr lang="de-DE" dirty="0"/>
              <a:t>Understanding</a:t>
            </a:r>
            <a:endParaRPr lang="en-DE" dirty="0"/>
          </a:p>
        </p:txBody>
      </p:sp>
      <p:sp>
        <p:nvSpPr>
          <p:cNvPr id="3" name="Inhaltsplatzhalter 2">
            <a:extLst>
              <a:ext uri="{FF2B5EF4-FFF2-40B4-BE49-F238E27FC236}">
                <a16:creationId xmlns:a16="http://schemas.microsoft.com/office/drawing/2014/main" id="{E6E1C1C1-1113-49DE-BB02-FA1EA9BE77C5}"/>
              </a:ext>
            </a:extLst>
          </p:cNvPr>
          <p:cNvSpPr>
            <a:spLocks noGrp="1"/>
          </p:cNvSpPr>
          <p:nvPr>
            <p:ph idx="1"/>
          </p:nvPr>
        </p:nvSpPr>
        <p:spPr/>
        <p:txBody>
          <a:bodyPr/>
          <a:lstStyle/>
          <a:p>
            <a:r>
              <a:rPr lang="de-DE" dirty="0"/>
              <a:t>Due </a:t>
            </a:r>
            <a:r>
              <a:rPr lang="de-DE" dirty="0" err="1"/>
              <a:t>to</a:t>
            </a:r>
            <a:r>
              <a:rPr lang="de-DE" dirty="0"/>
              <a:t> </a:t>
            </a:r>
            <a:r>
              <a:rPr lang="de-DE" dirty="0" err="1"/>
              <a:t>the</a:t>
            </a:r>
            <a:r>
              <a:rPr lang="de-DE" dirty="0"/>
              <a:t> </a:t>
            </a:r>
            <a:r>
              <a:rPr lang="de-DE" dirty="0" err="1"/>
              <a:t>development</a:t>
            </a:r>
            <a:r>
              <a:rPr lang="de-DE" dirty="0"/>
              <a:t> </a:t>
            </a:r>
            <a:r>
              <a:rPr lang="de-DE" dirty="0" err="1"/>
              <a:t>of</a:t>
            </a:r>
            <a:r>
              <a:rPr lang="de-DE" dirty="0"/>
              <a:t> </a:t>
            </a:r>
            <a:r>
              <a:rPr lang="de-DE" dirty="0" err="1"/>
              <a:t>Informations</a:t>
            </a:r>
            <a:r>
              <a:rPr lang="de-DE" dirty="0"/>
              <a:t> and Communication Technologies </a:t>
            </a:r>
            <a:r>
              <a:rPr lang="de-DE" dirty="0">
                <a:sym typeface="Wingdings" panose="05000000000000000000" pitchFamily="2" charset="2"/>
              </a:rPr>
              <a:t></a:t>
            </a:r>
            <a:r>
              <a:rPr lang="de-DE" dirty="0"/>
              <a:t> </a:t>
            </a:r>
            <a:r>
              <a:rPr lang="de-DE" dirty="0" err="1"/>
              <a:t>organizations</a:t>
            </a:r>
            <a:r>
              <a:rPr lang="de-DE" dirty="0"/>
              <a:t> </a:t>
            </a:r>
            <a:r>
              <a:rPr lang="de-DE" dirty="0" err="1"/>
              <a:t>are</a:t>
            </a:r>
            <a:r>
              <a:rPr lang="de-DE" dirty="0"/>
              <a:t> </a:t>
            </a:r>
            <a:r>
              <a:rPr lang="de-DE" dirty="0" err="1"/>
              <a:t>becoming</a:t>
            </a:r>
            <a:r>
              <a:rPr lang="de-DE" dirty="0"/>
              <a:t> </a:t>
            </a:r>
            <a:r>
              <a:rPr lang="de-DE" dirty="0" err="1"/>
              <a:t>more</a:t>
            </a:r>
            <a:r>
              <a:rPr lang="de-DE" dirty="0"/>
              <a:t> vulnerable </a:t>
            </a:r>
            <a:r>
              <a:rPr lang="de-DE" dirty="0" err="1"/>
              <a:t>to</a:t>
            </a:r>
            <a:r>
              <a:rPr lang="de-DE" dirty="0"/>
              <a:t> </a:t>
            </a:r>
            <a:r>
              <a:rPr lang="de-DE" dirty="0" err="1"/>
              <a:t>various</a:t>
            </a:r>
            <a:r>
              <a:rPr lang="de-DE" dirty="0"/>
              <a:t> </a:t>
            </a:r>
            <a:r>
              <a:rPr lang="de-DE" dirty="0" err="1"/>
              <a:t>types</a:t>
            </a:r>
            <a:r>
              <a:rPr lang="de-DE" dirty="0"/>
              <a:t> </a:t>
            </a:r>
            <a:r>
              <a:rPr lang="de-DE" dirty="0" err="1"/>
              <a:t>of</a:t>
            </a:r>
            <a:r>
              <a:rPr lang="de-DE" dirty="0"/>
              <a:t> </a:t>
            </a:r>
            <a:r>
              <a:rPr lang="de-DE" dirty="0" err="1"/>
              <a:t>threats</a:t>
            </a:r>
            <a:endParaRPr lang="de-DE" dirty="0"/>
          </a:p>
          <a:p>
            <a:r>
              <a:rPr lang="de-DE" dirty="0" err="1"/>
              <a:t>Threats</a:t>
            </a:r>
            <a:r>
              <a:rPr lang="de-DE" dirty="0"/>
              <a:t> </a:t>
            </a:r>
            <a:r>
              <a:rPr lang="de-DE" dirty="0" err="1"/>
              <a:t>come</a:t>
            </a:r>
            <a:r>
              <a:rPr lang="de-DE" dirty="0"/>
              <a:t> </a:t>
            </a:r>
            <a:r>
              <a:rPr lang="de-DE" dirty="0" err="1"/>
              <a:t>from</a:t>
            </a:r>
            <a:r>
              <a:rPr lang="de-DE" dirty="0"/>
              <a:t> different </a:t>
            </a:r>
            <a:r>
              <a:rPr lang="de-DE" dirty="0" err="1"/>
              <a:t>sources</a:t>
            </a:r>
            <a:r>
              <a:rPr lang="de-DE" dirty="0"/>
              <a:t> (e.g. </a:t>
            </a:r>
            <a:r>
              <a:rPr lang="de-DE" dirty="0" err="1"/>
              <a:t>employees´activities</a:t>
            </a:r>
            <a:r>
              <a:rPr lang="de-DE" dirty="0"/>
              <a:t> </a:t>
            </a:r>
            <a:r>
              <a:rPr lang="de-DE" dirty="0" err="1"/>
              <a:t>or</a:t>
            </a:r>
            <a:r>
              <a:rPr lang="de-DE" dirty="0"/>
              <a:t> </a:t>
            </a:r>
            <a:r>
              <a:rPr lang="de-DE" dirty="0" err="1"/>
              <a:t>hackers</a:t>
            </a:r>
            <a:r>
              <a:rPr lang="de-DE" dirty="0"/>
              <a:t>)</a:t>
            </a:r>
          </a:p>
          <a:p>
            <a:r>
              <a:rPr lang="de-DE" dirty="0" err="1"/>
              <a:t>Vulnerabilities</a:t>
            </a:r>
            <a:r>
              <a:rPr lang="de-DE" dirty="0"/>
              <a:t> </a:t>
            </a:r>
            <a:r>
              <a:rPr lang="de-DE" dirty="0" err="1"/>
              <a:t>consists</a:t>
            </a:r>
            <a:r>
              <a:rPr lang="de-DE" dirty="0"/>
              <a:t> </a:t>
            </a:r>
            <a:r>
              <a:rPr lang="de-DE" dirty="0" err="1"/>
              <a:t>of</a:t>
            </a:r>
            <a:r>
              <a:rPr lang="de-DE" dirty="0"/>
              <a:t> </a:t>
            </a:r>
            <a:r>
              <a:rPr lang="de-DE" dirty="0" err="1"/>
              <a:t>weakness</a:t>
            </a:r>
            <a:r>
              <a:rPr lang="de-DE" dirty="0"/>
              <a:t> in </a:t>
            </a:r>
            <a:r>
              <a:rPr lang="de-DE" dirty="0" err="1"/>
              <a:t>the</a:t>
            </a:r>
            <a:r>
              <a:rPr lang="de-DE" dirty="0"/>
              <a:t> </a:t>
            </a:r>
            <a:r>
              <a:rPr lang="de-DE" dirty="0" err="1"/>
              <a:t>system</a:t>
            </a:r>
            <a:endParaRPr lang="de-DE" dirty="0"/>
          </a:p>
          <a:p>
            <a:r>
              <a:rPr lang="de-DE" dirty="0"/>
              <a:t>74,3% </a:t>
            </a:r>
            <a:r>
              <a:rPr lang="de-DE" dirty="0" err="1"/>
              <a:t>of</a:t>
            </a:r>
            <a:r>
              <a:rPr lang="de-DE" dirty="0"/>
              <a:t> total </a:t>
            </a:r>
            <a:r>
              <a:rPr lang="de-DE" dirty="0" err="1"/>
              <a:t>losses</a:t>
            </a:r>
            <a:r>
              <a:rPr lang="de-DE" dirty="0"/>
              <a:t> </a:t>
            </a:r>
            <a:r>
              <a:rPr lang="de-DE" dirty="0" err="1"/>
              <a:t>are</a:t>
            </a:r>
            <a:r>
              <a:rPr lang="de-DE" dirty="0"/>
              <a:t> </a:t>
            </a:r>
            <a:r>
              <a:rPr lang="de-DE" dirty="0" err="1"/>
              <a:t>caused</a:t>
            </a:r>
            <a:r>
              <a:rPr lang="de-DE" dirty="0"/>
              <a:t> </a:t>
            </a:r>
            <a:r>
              <a:rPr lang="de-DE" dirty="0" err="1"/>
              <a:t>by</a:t>
            </a:r>
            <a:r>
              <a:rPr lang="de-DE" dirty="0"/>
              <a:t>: </a:t>
            </a:r>
            <a:r>
              <a:rPr lang="de-DE" dirty="0" err="1"/>
              <a:t>viruses</a:t>
            </a:r>
            <a:r>
              <a:rPr lang="de-DE" dirty="0"/>
              <a:t>, </a:t>
            </a:r>
            <a:r>
              <a:rPr lang="de-DE" dirty="0" err="1"/>
              <a:t>unauthorized</a:t>
            </a:r>
            <a:r>
              <a:rPr lang="de-DE" dirty="0"/>
              <a:t> </a:t>
            </a:r>
            <a:r>
              <a:rPr lang="de-DE" dirty="0" err="1"/>
              <a:t>access</a:t>
            </a:r>
            <a:r>
              <a:rPr lang="de-DE" dirty="0"/>
              <a:t>, </a:t>
            </a:r>
            <a:r>
              <a:rPr lang="de-DE" dirty="0" err="1"/>
              <a:t>laptop</a:t>
            </a:r>
            <a:r>
              <a:rPr lang="de-DE" dirty="0"/>
              <a:t> </a:t>
            </a:r>
            <a:r>
              <a:rPr lang="de-DE" dirty="0" err="1"/>
              <a:t>or</a:t>
            </a:r>
            <a:r>
              <a:rPr lang="de-DE" dirty="0"/>
              <a:t> mobile </a:t>
            </a:r>
            <a:r>
              <a:rPr lang="de-DE" dirty="0" err="1"/>
              <a:t>hardware</a:t>
            </a:r>
            <a:r>
              <a:rPr lang="de-DE" dirty="0"/>
              <a:t> </a:t>
            </a:r>
            <a:r>
              <a:rPr lang="de-DE" dirty="0" err="1"/>
              <a:t>theft</a:t>
            </a:r>
            <a:r>
              <a:rPr lang="de-DE" dirty="0"/>
              <a:t>…</a:t>
            </a:r>
          </a:p>
          <a:p>
            <a:r>
              <a:rPr lang="de-DE" dirty="0"/>
              <a:t>70% </a:t>
            </a:r>
            <a:r>
              <a:rPr lang="de-DE" dirty="0" err="1"/>
              <a:t>of</a:t>
            </a:r>
            <a:r>
              <a:rPr lang="de-DE" dirty="0"/>
              <a:t> </a:t>
            </a:r>
            <a:r>
              <a:rPr lang="de-DE" dirty="0" err="1"/>
              <a:t>fraud</a:t>
            </a:r>
            <a:r>
              <a:rPr lang="de-DE" dirty="0"/>
              <a:t> </a:t>
            </a:r>
            <a:r>
              <a:rPr lang="de-DE" dirty="0" err="1"/>
              <a:t>is</a:t>
            </a:r>
            <a:r>
              <a:rPr lang="de-DE" dirty="0"/>
              <a:t> </a:t>
            </a:r>
            <a:r>
              <a:rPr lang="de-DE" dirty="0" err="1"/>
              <a:t>perpetrated</a:t>
            </a:r>
            <a:r>
              <a:rPr lang="de-DE" dirty="0"/>
              <a:t> </a:t>
            </a:r>
            <a:r>
              <a:rPr lang="de-DE" dirty="0" err="1"/>
              <a:t>by</a:t>
            </a:r>
            <a:r>
              <a:rPr lang="de-DE" dirty="0"/>
              <a:t> </a:t>
            </a:r>
            <a:r>
              <a:rPr lang="de-DE" dirty="0" err="1"/>
              <a:t>insiders</a:t>
            </a:r>
            <a:r>
              <a:rPr lang="de-DE" dirty="0"/>
              <a:t> but 90% </a:t>
            </a:r>
            <a:r>
              <a:rPr lang="de-DE" dirty="0" err="1"/>
              <a:t>of</a:t>
            </a:r>
            <a:r>
              <a:rPr lang="de-DE" dirty="0"/>
              <a:t> </a:t>
            </a:r>
            <a:r>
              <a:rPr lang="de-DE" dirty="0" err="1"/>
              <a:t>security</a:t>
            </a:r>
            <a:r>
              <a:rPr lang="de-DE" dirty="0"/>
              <a:t> </a:t>
            </a:r>
            <a:r>
              <a:rPr lang="de-DE" dirty="0" err="1"/>
              <a:t>controls</a:t>
            </a:r>
            <a:r>
              <a:rPr lang="de-DE" dirty="0"/>
              <a:t> </a:t>
            </a:r>
            <a:r>
              <a:rPr lang="de-DE" dirty="0" err="1"/>
              <a:t>are</a:t>
            </a:r>
            <a:r>
              <a:rPr lang="de-DE" dirty="0"/>
              <a:t> </a:t>
            </a:r>
            <a:r>
              <a:rPr lang="de-DE" dirty="0" err="1"/>
              <a:t>focused</a:t>
            </a:r>
            <a:r>
              <a:rPr lang="de-DE" dirty="0"/>
              <a:t> on external </a:t>
            </a:r>
            <a:r>
              <a:rPr lang="de-DE" dirty="0" err="1"/>
              <a:t>threats</a:t>
            </a:r>
            <a:endParaRPr lang="de-DE" dirty="0"/>
          </a:p>
          <a:p>
            <a:r>
              <a:rPr lang="de-DE" dirty="0"/>
              <a:t>Security </a:t>
            </a:r>
            <a:r>
              <a:rPr lang="de-DE" dirty="0" err="1"/>
              <a:t>classification</a:t>
            </a:r>
            <a:r>
              <a:rPr lang="de-DE" dirty="0"/>
              <a:t> </a:t>
            </a:r>
            <a:r>
              <a:rPr lang="de-DE" dirty="0" err="1"/>
              <a:t>is</a:t>
            </a:r>
            <a:r>
              <a:rPr lang="de-DE" dirty="0"/>
              <a:t> </a:t>
            </a:r>
            <a:r>
              <a:rPr lang="de-DE" dirty="0" err="1"/>
              <a:t>necessary</a:t>
            </a:r>
            <a:r>
              <a:rPr lang="de-DE" dirty="0"/>
              <a:t> </a:t>
            </a:r>
            <a:r>
              <a:rPr lang="de-DE" dirty="0" err="1"/>
              <a:t>to</a:t>
            </a:r>
            <a:r>
              <a:rPr lang="de-DE" dirty="0"/>
              <a:t> </a:t>
            </a:r>
            <a:r>
              <a:rPr lang="de-DE" dirty="0" err="1"/>
              <a:t>understand</a:t>
            </a:r>
            <a:r>
              <a:rPr lang="de-DE" dirty="0"/>
              <a:t> and </a:t>
            </a:r>
            <a:r>
              <a:rPr lang="de-DE" dirty="0" err="1"/>
              <a:t>identify</a:t>
            </a:r>
            <a:r>
              <a:rPr lang="de-DE" dirty="0"/>
              <a:t> </a:t>
            </a:r>
            <a:r>
              <a:rPr lang="de-DE" dirty="0" err="1"/>
              <a:t>threats</a:t>
            </a:r>
            <a:r>
              <a:rPr lang="de-DE" dirty="0"/>
              <a:t> and </a:t>
            </a:r>
            <a:r>
              <a:rPr lang="de-DE" dirty="0" err="1"/>
              <a:t>their</a:t>
            </a:r>
            <a:r>
              <a:rPr lang="de-DE" dirty="0"/>
              <a:t> potential </a:t>
            </a:r>
            <a:r>
              <a:rPr lang="de-DE" dirty="0" err="1"/>
              <a:t>impacts</a:t>
            </a:r>
            <a:endParaRPr lang="de-DE" dirty="0"/>
          </a:p>
          <a:p>
            <a:endParaRPr lang="en-DE" dirty="0"/>
          </a:p>
        </p:txBody>
      </p:sp>
    </p:spTree>
    <p:extLst>
      <p:ext uri="{BB962C8B-B14F-4D97-AF65-F5344CB8AC3E}">
        <p14:creationId xmlns:p14="http://schemas.microsoft.com/office/powerpoint/2010/main" val="2245385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BBDC26-8DAC-4252-A2F4-4A4487DADD6D}"/>
              </a:ext>
            </a:extLst>
          </p:cNvPr>
          <p:cNvSpPr>
            <a:spLocks noGrp="1"/>
          </p:cNvSpPr>
          <p:nvPr>
            <p:ph type="title"/>
          </p:nvPr>
        </p:nvSpPr>
        <p:spPr/>
        <p:txBody>
          <a:bodyPr/>
          <a:lstStyle/>
          <a:p>
            <a:r>
              <a:rPr lang="de-DE" dirty="0" err="1"/>
              <a:t>Threats</a:t>
            </a:r>
            <a:r>
              <a:rPr lang="de-DE" dirty="0"/>
              <a:t> Classification </a:t>
            </a:r>
            <a:r>
              <a:rPr lang="de-DE" dirty="0" err="1"/>
              <a:t>principles</a:t>
            </a:r>
            <a:endParaRPr lang="en-DE" dirty="0"/>
          </a:p>
        </p:txBody>
      </p:sp>
      <p:sp>
        <p:nvSpPr>
          <p:cNvPr id="3" name="Inhaltsplatzhalter 2">
            <a:extLst>
              <a:ext uri="{FF2B5EF4-FFF2-40B4-BE49-F238E27FC236}">
                <a16:creationId xmlns:a16="http://schemas.microsoft.com/office/drawing/2014/main" id="{239CCDFD-EAB8-4C38-9E58-165537A5D468}"/>
              </a:ext>
            </a:extLst>
          </p:cNvPr>
          <p:cNvSpPr>
            <a:spLocks noGrp="1"/>
          </p:cNvSpPr>
          <p:nvPr>
            <p:ph sz="half" idx="1"/>
          </p:nvPr>
        </p:nvSpPr>
        <p:spPr/>
        <p:txBody>
          <a:bodyPr/>
          <a:lstStyle/>
          <a:p>
            <a:r>
              <a:rPr lang="de-DE" dirty="0" err="1"/>
              <a:t>Mutually</a:t>
            </a:r>
            <a:r>
              <a:rPr lang="de-DE" dirty="0"/>
              <a:t> </a:t>
            </a:r>
            <a:r>
              <a:rPr lang="de-DE" dirty="0" err="1"/>
              <a:t>exclusive</a:t>
            </a:r>
            <a:r>
              <a:rPr lang="de-DE" dirty="0"/>
              <a:t>: </a:t>
            </a:r>
            <a:r>
              <a:rPr lang="en-GB" dirty="0"/>
              <a:t>Every threat is classified in one category excludes all others because categories do not overlap. Every specimen should fit in at most one category</a:t>
            </a:r>
          </a:p>
          <a:p>
            <a:r>
              <a:rPr lang="en-GB" dirty="0"/>
              <a:t>Exhaustive:  The categories in a classification must include all the possibilities (all threat specimens)</a:t>
            </a:r>
          </a:p>
          <a:p>
            <a:r>
              <a:rPr lang="en-GB" dirty="0"/>
              <a:t>Unambiguous:  All categories must be clear and precise so that classification is certain. Every category should be accompanied by unambiguous classification criteria defining what specimens to be placed in that category</a:t>
            </a:r>
            <a:endParaRPr lang="en-DE" dirty="0"/>
          </a:p>
        </p:txBody>
      </p:sp>
      <p:sp>
        <p:nvSpPr>
          <p:cNvPr id="4" name="Inhaltsplatzhalter 3">
            <a:extLst>
              <a:ext uri="{FF2B5EF4-FFF2-40B4-BE49-F238E27FC236}">
                <a16:creationId xmlns:a16="http://schemas.microsoft.com/office/drawing/2014/main" id="{C36BEA56-86BF-4B46-AE3E-FA9E7D43D2FF}"/>
              </a:ext>
            </a:extLst>
          </p:cNvPr>
          <p:cNvSpPr>
            <a:spLocks noGrp="1"/>
          </p:cNvSpPr>
          <p:nvPr>
            <p:ph sz="half" idx="2"/>
          </p:nvPr>
        </p:nvSpPr>
        <p:spPr>
          <a:xfrm>
            <a:off x="6188415" y="2239503"/>
            <a:ext cx="5422392" cy="3633047"/>
          </a:xfrm>
        </p:spPr>
        <p:txBody>
          <a:bodyPr/>
          <a:lstStyle/>
          <a:p>
            <a:r>
              <a:rPr lang="en-GB" dirty="0"/>
              <a:t>Repeatable: Repeated applications result in the same classification, regardless of who is classifying</a:t>
            </a:r>
          </a:p>
          <a:p>
            <a:r>
              <a:rPr lang="en-GB" dirty="0"/>
              <a:t>Accepted: All categories are logical, intuitive and practices easy to be accepted by the majority. </a:t>
            </a:r>
          </a:p>
          <a:p>
            <a:r>
              <a:rPr lang="en-GB" dirty="0"/>
              <a:t>Useful: It can be used to gain insight into the field of inquiry; it can be adapted to different application needs. </a:t>
            </a:r>
            <a:endParaRPr lang="en-DE" dirty="0"/>
          </a:p>
        </p:txBody>
      </p:sp>
    </p:spTree>
    <p:extLst>
      <p:ext uri="{BB962C8B-B14F-4D97-AF65-F5344CB8AC3E}">
        <p14:creationId xmlns:p14="http://schemas.microsoft.com/office/powerpoint/2010/main" val="2347880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27F3C4-6F7C-4E8A-BA0A-00FE92FFFFF8}"/>
              </a:ext>
            </a:extLst>
          </p:cNvPr>
          <p:cNvSpPr>
            <a:spLocks noGrp="1"/>
          </p:cNvSpPr>
          <p:nvPr>
            <p:ph type="title"/>
          </p:nvPr>
        </p:nvSpPr>
        <p:spPr/>
        <p:txBody>
          <a:bodyPr/>
          <a:lstStyle/>
          <a:p>
            <a:r>
              <a:rPr lang="de-DE" dirty="0"/>
              <a:t>Security </a:t>
            </a:r>
            <a:r>
              <a:rPr lang="de-DE" dirty="0" err="1"/>
              <a:t>Threats</a:t>
            </a:r>
            <a:r>
              <a:rPr lang="de-DE" dirty="0"/>
              <a:t> Classification</a:t>
            </a:r>
            <a:endParaRPr lang="en-DE" dirty="0"/>
          </a:p>
        </p:txBody>
      </p:sp>
      <p:sp>
        <p:nvSpPr>
          <p:cNvPr id="3" name="Inhaltsplatzhalter 2">
            <a:extLst>
              <a:ext uri="{FF2B5EF4-FFF2-40B4-BE49-F238E27FC236}">
                <a16:creationId xmlns:a16="http://schemas.microsoft.com/office/drawing/2014/main" id="{AD0F7416-A5CF-47E3-830C-AA2964EAB79E}"/>
              </a:ext>
            </a:extLst>
          </p:cNvPr>
          <p:cNvSpPr>
            <a:spLocks noGrp="1"/>
          </p:cNvSpPr>
          <p:nvPr>
            <p:ph idx="1"/>
          </p:nvPr>
        </p:nvSpPr>
        <p:spPr/>
        <p:txBody>
          <a:bodyPr/>
          <a:lstStyle/>
          <a:p>
            <a:r>
              <a:rPr lang="en-GB" dirty="0"/>
              <a:t>A threat is the adversary’s goal, or what an adversary might try to do to a system </a:t>
            </a:r>
          </a:p>
          <a:p>
            <a:r>
              <a:rPr lang="en-GB" dirty="0"/>
              <a:t>Two main classes of threat classifications: </a:t>
            </a:r>
          </a:p>
          <a:p>
            <a:pPr lvl="1"/>
            <a:r>
              <a:rPr lang="en-GB" dirty="0"/>
              <a:t>Classification methods that are based on attacks techniques </a:t>
            </a:r>
          </a:p>
          <a:p>
            <a:pPr lvl="1"/>
            <a:r>
              <a:rPr lang="en-GB" dirty="0"/>
              <a:t>Classification methods that are based on threats impacts</a:t>
            </a:r>
            <a:endParaRPr lang="en-DE" dirty="0"/>
          </a:p>
        </p:txBody>
      </p:sp>
    </p:spTree>
    <p:extLst>
      <p:ext uri="{BB962C8B-B14F-4D97-AF65-F5344CB8AC3E}">
        <p14:creationId xmlns:p14="http://schemas.microsoft.com/office/powerpoint/2010/main" val="683391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B4F308-8833-4DA5-A515-7A985B9C0534}"/>
              </a:ext>
            </a:extLst>
          </p:cNvPr>
          <p:cNvSpPr>
            <a:spLocks noGrp="1"/>
          </p:cNvSpPr>
          <p:nvPr>
            <p:ph type="title"/>
          </p:nvPr>
        </p:nvSpPr>
        <p:spPr/>
        <p:txBody>
          <a:bodyPr>
            <a:normAutofit fontScale="90000"/>
          </a:bodyPr>
          <a:lstStyle/>
          <a:p>
            <a:r>
              <a:rPr lang="en-GB" dirty="0"/>
              <a:t>Classification methods that are based on attacks techniques </a:t>
            </a:r>
            <a:br>
              <a:rPr lang="en-GB" dirty="0"/>
            </a:br>
            <a:endParaRPr lang="en-DE" dirty="0"/>
          </a:p>
        </p:txBody>
      </p:sp>
      <p:sp>
        <p:nvSpPr>
          <p:cNvPr id="3" name="Inhaltsplatzhalter 2">
            <a:extLst>
              <a:ext uri="{FF2B5EF4-FFF2-40B4-BE49-F238E27FC236}">
                <a16:creationId xmlns:a16="http://schemas.microsoft.com/office/drawing/2014/main" id="{A5A33582-AD1C-4060-BFE0-E5C1C23EF4C8}"/>
              </a:ext>
            </a:extLst>
          </p:cNvPr>
          <p:cNvSpPr>
            <a:spLocks noGrp="1"/>
          </p:cNvSpPr>
          <p:nvPr>
            <p:ph idx="1"/>
          </p:nvPr>
        </p:nvSpPr>
        <p:spPr/>
        <p:txBody>
          <a:bodyPr/>
          <a:lstStyle/>
          <a:p>
            <a:r>
              <a:rPr lang="en-GB" dirty="0"/>
              <a:t>The three orthogonal dimensional model</a:t>
            </a:r>
          </a:p>
          <a:p>
            <a:r>
              <a:rPr lang="en-GB" dirty="0"/>
              <a:t>Hybrid model for threat classification</a:t>
            </a:r>
          </a:p>
          <a:p>
            <a:r>
              <a:rPr lang="en-GB" dirty="0"/>
              <a:t>Information Security Threats Classification Pyramid model</a:t>
            </a:r>
            <a:endParaRPr lang="en-DE" dirty="0"/>
          </a:p>
        </p:txBody>
      </p:sp>
    </p:spTree>
    <p:extLst>
      <p:ext uri="{BB962C8B-B14F-4D97-AF65-F5344CB8AC3E}">
        <p14:creationId xmlns:p14="http://schemas.microsoft.com/office/powerpoint/2010/main" val="2482907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F993FD-0C9F-4BCA-9F4F-6252B567FDFC}"/>
              </a:ext>
            </a:extLst>
          </p:cNvPr>
          <p:cNvSpPr>
            <a:spLocks noGrp="1"/>
          </p:cNvSpPr>
          <p:nvPr>
            <p:ph type="title"/>
          </p:nvPr>
        </p:nvSpPr>
        <p:spPr/>
        <p:txBody>
          <a:bodyPr/>
          <a:lstStyle/>
          <a:p>
            <a:r>
              <a:rPr lang="en-GB" dirty="0"/>
              <a:t>Classification Methods Based On Threat Impact</a:t>
            </a:r>
            <a:endParaRPr lang="en-DE" dirty="0"/>
          </a:p>
        </p:txBody>
      </p:sp>
      <p:sp>
        <p:nvSpPr>
          <p:cNvPr id="3" name="Inhaltsplatzhalter 2">
            <a:extLst>
              <a:ext uri="{FF2B5EF4-FFF2-40B4-BE49-F238E27FC236}">
                <a16:creationId xmlns:a16="http://schemas.microsoft.com/office/drawing/2014/main" id="{D050372F-B272-425C-93F9-8380BCB8C218}"/>
              </a:ext>
            </a:extLst>
          </p:cNvPr>
          <p:cNvSpPr>
            <a:spLocks noGrp="1"/>
          </p:cNvSpPr>
          <p:nvPr>
            <p:ph idx="1"/>
          </p:nvPr>
        </p:nvSpPr>
        <p:spPr/>
        <p:txBody>
          <a:bodyPr/>
          <a:lstStyle/>
          <a:p>
            <a:r>
              <a:rPr lang="de-DE" dirty="0"/>
              <a:t>STRIDE Model</a:t>
            </a:r>
          </a:p>
          <a:p>
            <a:r>
              <a:rPr lang="de-DE" dirty="0"/>
              <a:t>ISO </a:t>
            </a:r>
            <a:r>
              <a:rPr lang="de-DE" dirty="0" err="1"/>
              <a:t>model</a:t>
            </a:r>
            <a:endParaRPr lang="de-DE" dirty="0"/>
          </a:p>
          <a:p>
            <a:endParaRPr lang="en-DE" dirty="0"/>
          </a:p>
        </p:txBody>
      </p:sp>
    </p:spTree>
    <p:extLst>
      <p:ext uri="{BB962C8B-B14F-4D97-AF65-F5344CB8AC3E}">
        <p14:creationId xmlns:p14="http://schemas.microsoft.com/office/powerpoint/2010/main" val="3779316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D98AEB-6BDA-492C-A823-C45978385F95}"/>
              </a:ext>
            </a:extLst>
          </p:cNvPr>
          <p:cNvSpPr>
            <a:spLocks noGrp="1"/>
          </p:cNvSpPr>
          <p:nvPr>
            <p:ph type="title"/>
          </p:nvPr>
        </p:nvSpPr>
        <p:spPr/>
        <p:txBody>
          <a:bodyPr/>
          <a:lstStyle/>
          <a:p>
            <a:r>
              <a:rPr lang="de-DE" dirty="0"/>
              <a:t>The </a:t>
            </a:r>
            <a:r>
              <a:rPr lang="de-DE" dirty="0" err="1"/>
              <a:t>proposed</a:t>
            </a:r>
            <a:r>
              <a:rPr lang="de-DE" dirty="0"/>
              <a:t> </a:t>
            </a:r>
            <a:r>
              <a:rPr lang="de-DE" dirty="0" err="1"/>
              <a:t>model</a:t>
            </a:r>
            <a:endParaRPr lang="en-DE" dirty="0"/>
          </a:p>
        </p:txBody>
      </p:sp>
      <p:sp>
        <p:nvSpPr>
          <p:cNvPr id="3" name="Inhaltsplatzhalter 2">
            <a:extLst>
              <a:ext uri="{FF2B5EF4-FFF2-40B4-BE49-F238E27FC236}">
                <a16:creationId xmlns:a16="http://schemas.microsoft.com/office/drawing/2014/main" id="{C893293A-F399-4D7F-AF3D-54F2E9EFAADF}"/>
              </a:ext>
            </a:extLst>
          </p:cNvPr>
          <p:cNvSpPr>
            <a:spLocks noGrp="1"/>
          </p:cNvSpPr>
          <p:nvPr>
            <p:ph idx="1"/>
          </p:nvPr>
        </p:nvSpPr>
        <p:spPr/>
        <p:txBody>
          <a:bodyPr/>
          <a:lstStyle/>
          <a:p>
            <a:r>
              <a:rPr lang="en-GB" dirty="0"/>
              <a:t>Most classifications of security threat are usually limited on use of one or two criteria to classify threats </a:t>
            </a:r>
            <a:r>
              <a:rPr lang="en-GB" dirty="0">
                <a:sym typeface="Wingdings" panose="05000000000000000000" pitchFamily="2" charset="2"/>
              </a:rPr>
              <a:t> </a:t>
            </a:r>
            <a:r>
              <a:rPr lang="en-GB" dirty="0"/>
              <a:t>their categories are not mutually exclusive </a:t>
            </a:r>
          </a:p>
          <a:p>
            <a:r>
              <a:rPr lang="en-GB" dirty="0"/>
              <a:t>This may be sufficient for stable environment</a:t>
            </a:r>
          </a:p>
          <a:p>
            <a:r>
              <a:rPr lang="en-GB" dirty="0"/>
              <a:t>in a constantly changing environment, organizations fail to protect against insider threats</a:t>
            </a:r>
          </a:p>
          <a:p>
            <a:r>
              <a:rPr lang="en-GB" dirty="0"/>
              <a:t>Classification allows organization to know threats which influence their assets and the areas which each threat could affect and hence protect their assets in advance </a:t>
            </a:r>
            <a:r>
              <a:rPr lang="en-GB" dirty="0">
                <a:sym typeface="Wingdings" panose="05000000000000000000" pitchFamily="2" charset="2"/>
              </a:rPr>
              <a:t> </a:t>
            </a:r>
            <a:r>
              <a:rPr lang="en-GB" dirty="0"/>
              <a:t>it helps managers to build their organizations’ information systems with less vulnerabilities</a:t>
            </a:r>
          </a:p>
          <a:p>
            <a:r>
              <a:rPr lang="de-DE" dirty="0" err="1"/>
              <a:t>existing</a:t>
            </a:r>
            <a:r>
              <a:rPr lang="de-DE" dirty="0"/>
              <a:t> </a:t>
            </a:r>
            <a:r>
              <a:rPr lang="de-DE" dirty="0" err="1"/>
              <a:t>classifications</a:t>
            </a:r>
            <a:r>
              <a:rPr lang="de-DE" dirty="0"/>
              <a:t> do not support </a:t>
            </a:r>
            <a:r>
              <a:rPr lang="de-DE" dirty="0" err="1"/>
              <a:t>the</a:t>
            </a:r>
            <a:r>
              <a:rPr lang="de-DE" dirty="0"/>
              <a:t> </a:t>
            </a:r>
            <a:r>
              <a:rPr lang="de-DE" dirty="0" err="1"/>
              <a:t>classification</a:t>
            </a:r>
            <a:r>
              <a:rPr lang="de-DE" dirty="0"/>
              <a:t> </a:t>
            </a:r>
            <a:r>
              <a:rPr lang="de-DE" dirty="0" err="1"/>
              <a:t>principles</a:t>
            </a:r>
            <a:r>
              <a:rPr lang="de-DE" dirty="0"/>
              <a:t> </a:t>
            </a:r>
            <a:r>
              <a:rPr lang="de-DE" dirty="0">
                <a:sym typeface="Wingdings" panose="05000000000000000000" pitchFamily="2" charset="2"/>
              </a:rPr>
              <a:t></a:t>
            </a:r>
            <a:r>
              <a:rPr lang="en-GB" dirty="0"/>
              <a:t>solution is to combine different classifications and create a hybrid one</a:t>
            </a:r>
          </a:p>
          <a:p>
            <a:r>
              <a:rPr lang="en-GB" dirty="0"/>
              <a:t>Main idea: combine most threats classifications criteria and show their potential impacts</a:t>
            </a:r>
            <a:endParaRPr lang="en-DE" dirty="0"/>
          </a:p>
        </p:txBody>
      </p:sp>
    </p:spTree>
    <p:extLst>
      <p:ext uri="{BB962C8B-B14F-4D97-AF65-F5344CB8AC3E}">
        <p14:creationId xmlns:p14="http://schemas.microsoft.com/office/powerpoint/2010/main" val="8555145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3C6837-83E2-4811-8592-DBF2230C851F}"/>
              </a:ext>
            </a:extLst>
          </p:cNvPr>
          <p:cNvSpPr>
            <a:spLocks noGrp="1"/>
          </p:cNvSpPr>
          <p:nvPr>
            <p:ph type="title"/>
          </p:nvPr>
        </p:nvSpPr>
        <p:spPr/>
        <p:txBody>
          <a:bodyPr/>
          <a:lstStyle/>
          <a:p>
            <a:r>
              <a:rPr lang="de-DE" dirty="0" err="1"/>
              <a:t>criteria</a:t>
            </a:r>
            <a:r>
              <a:rPr lang="de-DE" dirty="0"/>
              <a:t> </a:t>
            </a:r>
            <a:r>
              <a:rPr lang="de-DE" dirty="0" err="1"/>
              <a:t>classification</a:t>
            </a:r>
            <a:r>
              <a:rPr lang="de-DE" dirty="0"/>
              <a:t> </a:t>
            </a:r>
            <a:r>
              <a:rPr lang="de-DE" dirty="0" err="1"/>
              <a:t>list</a:t>
            </a:r>
            <a:r>
              <a:rPr lang="de-DE" dirty="0"/>
              <a:t> </a:t>
            </a:r>
            <a:endParaRPr lang="en-DE" dirty="0"/>
          </a:p>
        </p:txBody>
      </p:sp>
      <p:sp>
        <p:nvSpPr>
          <p:cNvPr id="3" name="Inhaltsplatzhalter 2">
            <a:extLst>
              <a:ext uri="{FF2B5EF4-FFF2-40B4-BE49-F238E27FC236}">
                <a16:creationId xmlns:a16="http://schemas.microsoft.com/office/drawing/2014/main" id="{9F115E16-7B00-4F18-ABD9-C4B0C2E3E04A}"/>
              </a:ext>
            </a:extLst>
          </p:cNvPr>
          <p:cNvSpPr>
            <a:spLocks noGrp="1"/>
          </p:cNvSpPr>
          <p:nvPr>
            <p:ph sz="half" idx="1"/>
          </p:nvPr>
        </p:nvSpPr>
        <p:spPr/>
        <p:txBody>
          <a:bodyPr>
            <a:normAutofit fontScale="92500" lnSpcReduction="10000"/>
          </a:bodyPr>
          <a:lstStyle/>
          <a:p>
            <a:r>
              <a:rPr lang="en-GB" dirty="0"/>
              <a:t>Security threat source: The origin of threat either internal or external</a:t>
            </a:r>
          </a:p>
          <a:p>
            <a:r>
              <a:rPr lang="en-GB" dirty="0"/>
              <a:t>Security threat agents: The agents that cause threats and we identified three main classes: human, environmental and technological</a:t>
            </a:r>
          </a:p>
          <a:p>
            <a:r>
              <a:rPr lang="en-GB" dirty="0"/>
              <a:t>Security threat motivation: The goal of attackers on a system which can be malicious or non-malicious</a:t>
            </a:r>
            <a:endParaRPr lang="en-DE" dirty="0"/>
          </a:p>
        </p:txBody>
      </p:sp>
      <p:sp>
        <p:nvSpPr>
          <p:cNvPr id="4" name="Inhaltsplatzhalter 3">
            <a:extLst>
              <a:ext uri="{FF2B5EF4-FFF2-40B4-BE49-F238E27FC236}">
                <a16:creationId xmlns:a16="http://schemas.microsoft.com/office/drawing/2014/main" id="{1CF8D5B5-14F2-498B-865A-115A5500B5DC}"/>
              </a:ext>
            </a:extLst>
          </p:cNvPr>
          <p:cNvSpPr>
            <a:spLocks noGrp="1"/>
          </p:cNvSpPr>
          <p:nvPr>
            <p:ph sz="half" idx="2"/>
          </p:nvPr>
        </p:nvSpPr>
        <p:spPr/>
        <p:txBody>
          <a:bodyPr>
            <a:normAutofit fontScale="92500" lnSpcReduction="10000"/>
          </a:bodyPr>
          <a:lstStyle/>
          <a:p>
            <a:r>
              <a:rPr lang="en-GB" dirty="0"/>
              <a:t>Security threat intention: The intent of the human who caused the threat that is intentional or accidental. This criterion allows to reconstruct attack behaviours and full malicious behaviour in order to understand its intention. It presents a predictable factor to help </a:t>
            </a:r>
            <a:r>
              <a:rPr lang="en-GB" dirty="0" err="1"/>
              <a:t>investigors</a:t>
            </a:r>
            <a:r>
              <a:rPr lang="en-GB" dirty="0"/>
              <a:t> to conclude a case with high accuracy and hence reduce risks and help to accelerate decision making for catching real agent</a:t>
            </a:r>
          </a:p>
          <a:p>
            <a:r>
              <a:rPr lang="en-GB" dirty="0"/>
              <a:t>Threats impacts: Threat impact is a security violation that results from a threat action. For our model, we identified the following threat impacts: Destruction of information, Corruption of information, Theft/ loss of information, Disclosure of information, denial of use, Elevation of privilege and Illegal usage</a:t>
            </a:r>
            <a:endParaRPr lang="en-DE" dirty="0"/>
          </a:p>
        </p:txBody>
      </p:sp>
    </p:spTree>
    <p:extLst>
      <p:ext uri="{BB962C8B-B14F-4D97-AF65-F5344CB8AC3E}">
        <p14:creationId xmlns:p14="http://schemas.microsoft.com/office/powerpoint/2010/main" val="17733288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Grafik 3" descr="image001">
            <a:extLst>
              <a:ext uri="{FF2B5EF4-FFF2-40B4-BE49-F238E27FC236}">
                <a16:creationId xmlns:a16="http://schemas.microsoft.com/office/drawing/2014/main" id="{CF59FCE1-E7A6-410D-A18F-BD7B48B3E3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9730" y="574105"/>
            <a:ext cx="10685160" cy="6834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7948802"/>
      </p:ext>
    </p:extLst>
  </p:cSld>
  <p:clrMapOvr>
    <a:masterClrMapping/>
  </p:clrMapOvr>
</p:sld>
</file>

<file path=ppt/theme/theme1.xml><?xml version="1.0" encoding="utf-8"?>
<a:theme xmlns:a="http://schemas.openxmlformats.org/drawingml/2006/main" name="Dividende">
  <a:themeElements>
    <a:clrScheme name="Dividend">
      <a:dk1>
        <a:sysClr val="windowText" lastClr="000000"/>
      </a:dk1>
      <a:lt1>
        <a:sysClr val="window" lastClr="FFFFFF"/>
      </a:lt1>
      <a:dk2>
        <a:srgbClr val="3D3D3D"/>
      </a:dk2>
      <a:lt2>
        <a:srgbClr val="EBEBEB"/>
      </a:lt2>
      <a:accent1>
        <a:srgbClr val="465359"/>
      </a:accent1>
      <a:accent2>
        <a:srgbClr val="ED8428"/>
      </a:accent2>
      <a:accent3>
        <a:srgbClr val="E6C46D"/>
      </a:accent3>
      <a:accent4>
        <a:srgbClr val="969FA7"/>
      </a:accent4>
      <a:accent5>
        <a:srgbClr val="A9C37C"/>
      </a:accent5>
      <a:accent6>
        <a:srgbClr val="5A8071"/>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5D8C9649-FBE1-4B5B-8258-8A170F9843AD}"/>
    </a:ext>
  </a:extLst>
</a:theme>
</file>

<file path=docProps/app.xml><?xml version="1.0" encoding="utf-8"?>
<Properties xmlns="http://schemas.openxmlformats.org/officeDocument/2006/extended-properties" xmlns:vt="http://schemas.openxmlformats.org/officeDocument/2006/docPropsVTypes">
  <Template>TM03457464[[fn=Dividende]]</Template>
  <TotalTime>0</TotalTime>
  <Words>1494</Words>
  <Application>Microsoft Office PowerPoint</Application>
  <PresentationFormat>Widescreen</PresentationFormat>
  <Paragraphs>70</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Gill Sans MT</vt:lpstr>
      <vt:lpstr>Wingdings 2</vt:lpstr>
      <vt:lpstr>Dividende</vt:lpstr>
      <vt:lpstr>Classification of security Threats in information systems</vt:lpstr>
      <vt:lpstr>Understanding</vt:lpstr>
      <vt:lpstr>Threats Classification principles</vt:lpstr>
      <vt:lpstr>Security Threats Classification</vt:lpstr>
      <vt:lpstr>Classification methods that are based on attacks techniques  </vt:lpstr>
      <vt:lpstr>Classification Methods Based On Threat Impact</vt:lpstr>
      <vt:lpstr>The proposed model</vt:lpstr>
      <vt:lpstr>criteria classification list </vt:lpstr>
      <vt:lpstr>PowerPoint Presentation</vt:lpstr>
      <vt:lpstr>Security threat source</vt:lpstr>
      <vt:lpstr>Threat agents</vt:lpstr>
      <vt:lpstr>Threat motivation</vt:lpstr>
      <vt:lpstr>Threat intent</vt:lpstr>
      <vt:lpstr>Threat impacts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Classification of security Threats in information systems</dc:title>
  <dc:creator>Melissa martens</dc:creator>
  <cp:lastModifiedBy>Juan Barrera</cp:lastModifiedBy>
  <cp:revision>6</cp:revision>
  <dcterms:created xsi:type="dcterms:W3CDTF">2020-07-15T09:06:24Z</dcterms:created>
  <dcterms:modified xsi:type="dcterms:W3CDTF">2020-07-22T02:37:02Z</dcterms:modified>
</cp:coreProperties>
</file>