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1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  <p:sldId id="25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B4324-4CF6-4D31-93E1-4661EB427F35}" type="datetimeFigureOut">
              <a:rPr lang="de-DE" smtClean="0"/>
              <a:t>21.07.2020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97B71-88C3-41BD-9189-CAD345314D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9119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Selina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097B71-88C3-41BD-9189-CAD345314D5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404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097B71-88C3-41BD-9189-CAD345314D5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834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Day 01 - Case Study 4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Julia Schlichting &amp; Selina Bayrl</a:t>
            </a:r>
          </a:p>
        </p:txBody>
      </p:sp>
    </p:spTree>
    <p:extLst>
      <p:ext uri="{BB962C8B-B14F-4D97-AF65-F5344CB8AC3E}">
        <p14:creationId xmlns:p14="http://schemas.microsoft.com/office/powerpoint/2010/main" val="88102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Theoretical</a:t>
            </a:r>
            <a:r>
              <a:rPr lang="de-DE" dirty="0"/>
              <a:t> Framework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FBI (2002) </a:t>
            </a:r>
            <a:r>
              <a:rPr lang="de-DE" dirty="0" err="1"/>
              <a:t>did</a:t>
            </a:r>
            <a:r>
              <a:rPr lang="de-DE" dirty="0"/>
              <a:t> a </a:t>
            </a:r>
            <a:r>
              <a:rPr lang="de-DE" dirty="0" err="1"/>
              <a:t>survey</a:t>
            </a:r>
            <a:r>
              <a:rPr lang="de-DE" dirty="0"/>
              <a:t> on </a:t>
            </a:r>
            <a:r>
              <a:rPr lang="de-DE" dirty="0" err="1"/>
              <a:t>computer</a:t>
            </a:r>
            <a:r>
              <a:rPr lang="de-DE" dirty="0"/>
              <a:t> </a:t>
            </a:r>
            <a:r>
              <a:rPr lang="de-DE" dirty="0" err="1"/>
              <a:t>crime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security</a:t>
            </a:r>
            <a:br>
              <a:rPr lang="de-DE" dirty="0"/>
            </a:br>
            <a:r>
              <a:rPr lang="de-DE" dirty="0">
                <a:sym typeface="Wingdings" panose="05000000000000000000" pitchFamily="2" charset="2"/>
              </a:rPr>
              <a:t> 90 % </a:t>
            </a:r>
            <a:r>
              <a:rPr lang="de-DE" dirty="0" err="1">
                <a:sym typeface="Wingdings" panose="05000000000000000000" pitchFamily="2" charset="2"/>
              </a:rPr>
              <a:t>detected</a:t>
            </a:r>
            <a:r>
              <a:rPr lang="de-DE" dirty="0">
                <a:sym typeface="Wingdings" panose="05000000000000000000" pitchFamily="2" charset="2"/>
              </a:rPr>
              <a:t> a </a:t>
            </a:r>
            <a:r>
              <a:rPr lang="de-DE" dirty="0" err="1">
                <a:sym typeface="Wingdings" panose="05000000000000000000" pitchFamily="2" charset="2"/>
              </a:rPr>
              <a:t>computer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security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breach</a:t>
            </a:r>
            <a:r>
              <a:rPr lang="de-DE" dirty="0">
                <a:sym typeface="Wingdings" panose="05000000000000000000" pitchFamily="2" charset="2"/>
              </a:rPr>
              <a:t> in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past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year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Two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issues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detected</a:t>
            </a:r>
            <a:r>
              <a:rPr lang="de-DE" dirty="0">
                <a:sym typeface="Wingdings" panose="05000000000000000000" pitchFamily="2" charset="2"/>
              </a:rPr>
              <a:t>: 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1. </a:t>
            </a:r>
            <a:r>
              <a:rPr lang="de-DE" dirty="0" err="1">
                <a:sym typeface="Wingdings" panose="05000000000000000000" pitchFamily="2" charset="2"/>
              </a:rPr>
              <a:t>What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assessment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information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security</a:t>
            </a:r>
            <a:r>
              <a:rPr lang="de-DE" dirty="0">
                <a:sym typeface="Wingdings" panose="05000000000000000000" pitchFamily="2" charset="2"/>
              </a:rPr>
              <a:t>?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    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2. </a:t>
            </a:r>
            <a:r>
              <a:rPr lang="de-DE" dirty="0" err="1">
                <a:sym typeface="Wingdings" panose="05000000000000000000" pitchFamily="2" charset="2"/>
              </a:rPr>
              <a:t>What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risk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mitigation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strategies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used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manage </a:t>
            </a:r>
            <a:r>
              <a:rPr lang="de-DE" dirty="0" err="1">
                <a:sym typeface="Wingdings" panose="05000000000000000000" pitchFamily="2" charset="2"/>
              </a:rPr>
              <a:t>and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minimize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these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information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security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risks</a:t>
            </a:r>
            <a:r>
              <a:rPr lang="de-DE" dirty="0"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Use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methodology</a:t>
            </a:r>
            <a:r>
              <a:rPr lang="de-DE" dirty="0">
                <a:sym typeface="Wingdings" panose="05000000000000000000" pitchFamily="2" charset="2"/>
              </a:rPr>
              <a:t> (</a:t>
            </a:r>
            <a:r>
              <a:rPr lang="de-DE" dirty="0" err="1">
                <a:sym typeface="Wingdings" panose="05000000000000000000" pitchFamily="2" charset="2"/>
              </a:rPr>
              <a:t>based</a:t>
            </a:r>
            <a:r>
              <a:rPr lang="de-DE" dirty="0">
                <a:sym typeface="Wingdings" panose="05000000000000000000" pitchFamily="2" charset="2"/>
              </a:rPr>
              <a:t> upon </a:t>
            </a:r>
            <a:r>
              <a:rPr lang="de-DE" dirty="0" err="1">
                <a:sym typeface="Wingdings" panose="05000000000000000000" pitchFamily="2" charset="2"/>
              </a:rPr>
              <a:t>risk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assessment</a:t>
            </a:r>
            <a:r>
              <a:rPr lang="de-DE" dirty="0">
                <a:sym typeface="Wingdings" panose="05000000000000000000" pitchFamily="2" charset="2"/>
              </a:rPr>
              <a:t>)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develop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risk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mitigation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strategies</a:t>
            </a:r>
            <a:endParaRPr lang="de-DE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18810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Impact </a:t>
            </a:r>
            <a:r>
              <a:rPr lang="de-DE" dirty="0" err="1"/>
              <a:t>of</a:t>
            </a:r>
            <a:r>
              <a:rPr lang="de-DE" dirty="0"/>
              <a:t> Information Security </a:t>
            </a:r>
            <a:r>
              <a:rPr lang="de-DE" dirty="0" err="1"/>
              <a:t>Threats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err="1"/>
              <a:t>Mostly</a:t>
            </a:r>
            <a:r>
              <a:rPr lang="de-DE" b="1" dirty="0"/>
              <a:t> </a:t>
            </a:r>
            <a:r>
              <a:rPr lang="de-DE" b="1" dirty="0" err="1"/>
              <a:t>detected</a:t>
            </a:r>
            <a:r>
              <a:rPr lang="de-DE" b="1" dirty="0"/>
              <a:t> </a:t>
            </a:r>
            <a:r>
              <a:rPr lang="de-DE" b="1" dirty="0" err="1"/>
              <a:t>failures</a:t>
            </a:r>
            <a:r>
              <a:rPr lang="de-DE" b="1" dirty="0"/>
              <a:t>/</a:t>
            </a:r>
            <a:r>
              <a:rPr lang="de-DE" b="1" dirty="0" err="1"/>
              <a:t>errors</a:t>
            </a:r>
            <a:r>
              <a:rPr lang="de-DE" b="1" dirty="0"/>
              <a:t>:</a:t>
            </a:r>
          </a:p>
          <a:p>
            <a:r>
              <a:rPr lang="de-DE" dirty="0"/>
              <a:t>Hardware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software</a:t>
            </a:r>
            <a:r>
              <a:rPr lang="de-DE" dirty="0"/>
              <a:t> </a:t>
            </a:r>
            <a:r>
              <a:rPr lang="de-DE" dirty="0" err="1"/>
              <a:t>failure</a:t>
            </a:r>
            <a:endParaRPr lang="de-DE" dirty="0"/>
          </a:p>
          <a:p>
            <a:r>
              <a:rPr lang="de-DE" dirty="0"/>
              <a:t>Telecommunications </a:t>
            </a:r>
            <a:r>
              <a:rPr lang="de-DE" dirty="0" err="1"/>
              <a:t>failure</a:t>
            </a:r>
            <a:endParaRPr lang="de-DE" dirty="0"/>
          </a:p>
          <a:p>
            <a:r>
              <a:rPr lang="de-DE" dirty="0"/>
              <a:t>System </a:t>
            </a:r>
            <a:r>
              <a:rPr lang="de-DE" dirty="0" err="1"/>
              <a:t>capacity</a:t>
            </a:r>
            <a:r>
              <a:rPr lang="de-DE" dirty="0"/>
              <a:t> </a:t>
            </a:r>
            <a:r>
              <a:rPr lang="de-DE" dirty="0" err="1"/>
              <a:t>issues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operational </a:t>
            </a:r>
            <a:r>
              <a:rPr lang="de-DE" dirty="0" err="1"/>
              <a:t>errors</a:t>
            </a:r>
            <a:endParaRPr lang="de-DE" dirty="0"/>
          </a:p>
          <a:p>
            <a:r>
              <a:rPr lang="de-DE" dirty="0"/>
              <a:t>Service </a:t>
            </a:r>
            <a:r>
              <a:rPr lang="de-DE" dirty="0" err="1"/>
              <a:t>provider</a:t>
            </a:r>
            <a:r>
              <a:rPr lang="de-DE" dirty="0"/>
              <a:t> </a:t>
            </a:r>
            <a:r>
              <a:rPr lang="de-DE" dirty="0" err="1"/>
              <a:t>failure</a:t>
            </a:r>
            <a:endParaRPr lang="de-DE" dirty="0"/>
          </a:p>
          <a:p>
            <a:r>
              <a:rPr lang="de-DE" dirty="0"/>
              <a:t>Human </a:t>
            </a:r>
            <a:r>
              <a:rPr lang="de-DE" dirty="0" err="1"/>
              <a:t>error</a:t>
            </a:r>
            <a:endParaRPr lang="de-DE" dirty="0"/>
          </a:p>
          <a:p>
            <a:r>
              <a:rPr lang="de-DE" dirty="0"/>
              <a:t>Communications </a:t>
            </a:r>
            <a:r>
              <a:rPr lang="de-DE" dirty="0" err="1"/>
              <a:t>failures</a:t>
            </a:r>
            <a:endParaRPr lang="de-DE" dirty="0"/>
          </a:p>
          <a:p>
            <a:r>
              <a:rPr lang="de-DE" dirty="0"/>
              <a:t>Mobile </a:t>
            </a:r>
            <a:r>
              <a:rPr lang="de-DE" dirty="0" err="1"/>
              <a:t>devices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* </a:t>
            </a:r>
            <a:r>
              <a:rPr lang="de-DE" dirty="0" err="1"/>
              <a:t>by</a:t>
            </a:r>
            <a:r>
              <a:rPr lang="de-DE" dirty="0"/>
              <a:t> a </a:t>
            </a:r>
            <a:r>
              <a:rPr lang="de-DE" dirty="0" err="1"/>
              <a:t>survey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Ernst </a:t>
            </a:r>
            <a:r>
              <a:rPr lang="de-DE" dirty="0" err="1"/>
              <a:t>and</a:t>
            </a:r>
            <a:r>
              <a:rPr lang="de-DE" dirty="0"/>
              <a:t> Young &amp; CPM/KPMG</a:t>
            </a:r>
          </a:p>
        </p:txBody>
      </p:sp>
    </p:spTree>
    <p:extLst>
      <p:ext uri="{BB962C8B-B14F-4D97-AF65-F5344CB8AC3E}">
        <p14:creationId xmlns:p14="http://schemas.microsoft.com/office/powerpoint/2010/main" val="2321373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Probabibilty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Occurence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Information Security </a:t>
            </a:r>
            <a:r>
              <a:rPr lang="de-DE" dirty="0" err="1"/>
              <a:t>Threats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Top </a:t>
            </a:r>
            <a:r>
              <a:rPr lang="de-DE" b="1" dirty="0" err="1"/>
              <a:t>Five</a:t>
            </a:r>
            <a:r>
              <a:rPr lang="de-DE" b="1" dirty="0"/>
              <a:t> </a:t>
            </a:r>
            <a:r>
              <a:rPr lang="de-DE" b="1" dirty="0" err="1"/>
              <a:t>Threats</a:t>
            </a:r>
            <a:r>
              <a:rPr lang="de-DE" b="1" dirty="0"/>
              <a:t>:</a:t>
            </a:r>
          </a:p>
          <a:p>
            <a:r>
              <a:rPr lang="de-DE" dirty="0"/>
              <a:t>1. </a:t>
            </a:r>
            <a:r>
              <a:rPr lang="de-DE" dirty="0" err="1"/>
              <a:t>Deliverate</a:t>
            </a:r>
            <a:r>
              <a:rPr lang="de-DE" dirty="0"/>
              <a:t> Software </a:t>
            </a:r>
            <a:r>
              <a:rPr lang="de-DE" dirty="0" err="1"/>
              <a:t>Attacks</a:t>
            </a:r>
            <a:endParaRPr lang="de-DE" dirty="0"/>
          </a:p>
          <a:p>
            <a:r>
              <a:rPr lang="de-DE" dirty="0"/>
              <a:t>2. Technical Software </a:t>
            </a:r>
            <a:r>
              <a:rPr lang="de-DE" dirty="0" err="1"/>
              <a:t>failures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errors</a:t>
            </a:r>
            <a:endParaRPr lang="de-DE" dirty="0"/>
          </a:p>
          <a:p>
            <a:r>
              <a:rPr lang="de-DE" dirty="0"/>
              <a:t>3. Acts </a:t>
            </a:r>
            <a:r>
              <a:rPr lang="de-DE" dirty="0" err="1"/>
              <a:t>of</a:t>
            </a:r>
            <a:r>
              <a:rPr lang="de-DE" dirty="0"/>
              <a:t> human </a:t>
            </a:r>
            <a:r>
              <a:rPr lang="de-DE" dirty="0" err="1"/>
              <a:t>error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failure</a:t>
            </a:r>
            <a:endParaRPr lang="de-DE" dirty="0"/>
          </a:p>
          <a:p>
            <a:r>
              <a:rPr lang="de-DE" dirty="0"/>
              <a:t>4. </a:t>
            </a:r>
            <a:r>
              <a:rPr lang="de-DE" dirty="0" err="1"/>
              <a:t>deliberate</a:t>
            </a:r>
            <a:r>
              <a:rPr lang="de-DE" dirty="0"/>
              <a:t> </a:t>
            </a:r>
            <a:r>
              <a:rPr lang="de-DE" dirty="0" err="1"/>
              <a:t>acts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espionage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trespass</a:t>
            </a:r>
            <a:endParaRPr lang="de-DE" dirty="0"/>
          </a:p>
          <a:p>
            <a:r>
              <a:rPr lang="de-DE" dirty="0"/>
              <a:t>5. </a:t>
            </a:r>
            <a:r>
              <a:rPr lang="de-DE" dirty="0" err="1"/>
              <a:t>deliberate</a:t>
            </a:r>
            <a:r>
              <a:rPr lang="de-DE" dirty="0"/>
              <a:t> </a:t>
            </a:r>
            <a:r>
              <a:rPr lang="de-DE" dirty="0" err="1"/>
              <a:t>acts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sabotage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candalism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*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organisations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500 </a:t>
            </a:r>
            <a:r>
              <a:rPr lang="de-DE" dirty="0" err="1"/>
              <a:t>employees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155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Level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Preparedness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Information Security </a:t>
            </a:r>
            <a:r>
              <a:rPr lang="de-DE" dirty="0" err="1"/>
              <a:t>Threats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err="1"/>
              <a:t>Protecting</a:t>
            </a:r>
            <a:r>
              <a:rPr lang="de-DE" b="1" dirty="0"/>
              <a:t> </a:t>
            </a:r>
            <a:r>
              <a:rPr lang="de-DE" b="1" dirty="0" err="1"/>
              <a:t>mechanisms</a:t>
            </a:r>
            <a:r>
              <a:rPr lang="de-DE" b="1" dirty="0"/>
              <a:t>:</a:t>
            </a:r>
          </a:p>
          <a:p>
            <a:r>
              <a:rPr lang="de-DE" dirty="0"/>
              <a:t>Password </a:t>
            </a:r>
            <a:r>
              <a:rPr lang="de-DE" dirty="0" err="1"/>
              <a:t>security</a:t>
            </a:r>
            <a:r>
              <a:rPr lang="de-DE" dirty="0"/>
              <a:t> (100%)</a:t>
            </a:r>
          </a:p>
          <a:p>
            <a:r>
              <a:rPr lang="de-DE" dirty="0"/>
              <a:t>Media </a:t>
            </a:r>
            <a:r>
              <a:rPr lang="de-DE" dirty="0" err="1"/>
              <a:t>backup</a:t>
            </a:r>
            <a:r>
              <a:rPr lang="de-DE" dirty="0"/>
              <a:t> (97,9%)</a:t>
            </a:r>
          </a:p>
          <a:p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virus</a:t>
            </a:r>
            <a:r>
              <a:rPr lang="de-DE" dirty="0"/>
              <a:t> </a:t>
            </a:r>
            <a:r>
              <a:rPr lang="de-DE" dirty="0" err="1"/>
              <a:t>protection</a:t>
            </a:r>
            <a:r>
              <a:rPr lang="de-DE" dirty="0"/>
              <a:t> </a:t>
            </a:r>
            <a:r>
              <a:rPr lang="de-DE" dirty="0" err="1"/>
              <a:t>software</a:t>
            </a:r>
            <a:r>
              <a:rPr lang="de-DE" dirty="0"/>
              <a:t> (97,9%)</a:t>
            </a:r>
          </a:p>
          <a:p>
            <a:r>
              <a:rPr lang="de-DE" dirty="0" err="1"/>
              <a:t>Employee</a:t>
            </a:r>
            <a:r>
              <a:rPr lang="de-DE" dirty="0"/>
              <a:t> </a:t>
            </a:r>
            <a:r>
              <a:rPr lang="de-DE" dirty="0" err="1"/>
              <a:t>education</a:t>
            </a:r>
            <a:r>
              <a:rPr lang="de-DE" dirty="0"/>
              <a:t> (89,9%)</a:t>
            </a:r>
          </a:p>
          <a:p>
            <a:r>
              <a:rPr lang="de-DE" dirty="0"/>
              <a:t>…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opportunities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3154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Preparedness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Strategy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b="1" dirty="0" err="1"/>
              <a:t>Biggest</a:t>
            </a:r>
            <a:r>
              <a:rPr lang="de-DE" b="1" dirty="0"/>
              <a:t> </a:t>
            </a:r>
            <a:r>
              <a:rPr lang="de-DE" b="1" dirty="0" err="1"/>
              <a:t>issue</a:t>
            </a:r>
            <a:r>
              <a:rPr lang="de-DE" b="1" dirty="0"/>
              <a:t>: </a:t>
            </a:r>
            <a:br>
              <a:rPr lang="de-DE" b="1" dirty="0"/>
            </a:br>
            <a:r>
              <a:rPr lang="de-DE" dirty="0" err="1"/>
              <a:t>false</a:t>
            </a:r>
            <a:r>
              <a:rPr lang="de-DE" dirty="0"/>
              <a:t> sense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security</a:t>
            </a:r>
            <a:endParaRPr lang="de-DE" dirty="0"/>
          </a:p>
          <a:p>
            <a:r>
              <a:rPr lang="de-DE" dirty="0"/>
              <a:t>Need </a:t>
            </a:r>
            <a:r>
              <a:rPr lang="de-DE" dirty="0" err="1"/>
              <a:t>of</a:t>
            </a:r>
            <a:r>
              <a:rPr lang="de-DE" dirty="0"/>
              <a:t> „</a:t>
            </a:r>
            <a:r>
              <a:rPr lang="de-DE" dirty="0" err="1"/>
              <a:t>corporate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security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“ </a:t>
            </a:r>
            <a:r>
              <a:rPr lang="de-DE" dirty="0" err="1"/>
              <a:t>by</a:t>
            </a:r>
            <a:r>
              <a:rPr lang="de-DE" dirty="0"/>
              <a:t> Management </a:t>
            </a:r>
            <a:r>
              <a:rPr lang="de-DE" dirty="0" err="1"/>
              <a:t>and</a:t>
            </a:r>
            <a:r>
              <a:rPr lang="de-DE" dirty="0"/>
              <a:t> IT</a:t>
            </a:r>
          </a:p>
          <a:p>
            <a:r>
              <a:rPr lang="de-DE" dirty="0"/>
              <a:t>Overall </a:t>
            </a:r>
            <a:r>
              <a:rPr lang="de-DE" dirty="0" err="1"/>
              <a:t>preparedness</a:t>
            </a:r>
            <a:r>
              <a:rPr lang="de-DE" dirty="0"/>
              <a:t> </a:t>
            </a:r>
            <a:r>
              <a:rPr lang="de-DE" dirty="0" err="1"/>
              <a:t>program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business</a:t>
            </a:r>
            <a:r>
              <a:rPr lang="de-DE" dirty="0"/>
              <a:t> plan &amp;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strategy</a:t>
            </a:r>
            <a:r>
              <a:rPr lang="de-DE" dirty="0"/>
              <a:t>):</a:t>
            </a:r>
            <a:br>
              <a:rPr lang="de-DE" dirty="0"/>
            </a:br>
            <a:r>
              <a:rPr lang="de-DE" dirty="0"/>
              <a:t>-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security</a:t>
            </a:r>
            <a:br>
              <a:rPr lang="de-DE" dirty="0"/>
            </a:br>
            <a:r>
              <a:rPr lang="de-DE" dirty="0"/>
              <a:t>-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security</a:t>
            </a:r>
            <a:br>
              <a:rPr lang="de-DE" dirty="0"/>
            </a:br>
            <a:r>
              <a:rPr lang="de-DE" dirty="0"/>
              <a:t>- </a:t>
            </a:r>
            <a:r>
              <a:rPr lang="de-DE" dirty="0" err="1"/>
              <a:t>emergency</a:t>
            </a:r>
            <a:r>
              <a:rPr lang="de-DE" dirty="0"/>
              <a:t> </a:t>
            </a:r>
            <a:r>
              <a:rPr lang="de-DE" dirty="0" err="1"/>
              <a:t>response</a:t>
            </a:r>
            <a:br>
              <a:rPr lang="de-DE" dirty="0"/>
            </a:br>
            <a:r>
              <a:rPr lang="de-DE" dirty="0"/>
              <a:t>- </a:t>
            </a:r>
            <a:r>
              <a:rPr lang="de-DE" dirty="0" err="1"/>
              <a:t>crisis</a:t>
            </a:r>
            <a:r>
              <a:rPr lang="de-DE" dirty="0"/>
              <a:t> </a:t>
            </a:r>
            <a:r>
              <a:rPr lang="de-DE" dirty="0" err="1"/>
              <a:t>management</a:t>
            </a:r>
            <a:br>
              <a:rPr lang="de-DE" dirty="0"/>
            </a:br>
            <a:r>
              <a:rPr lang="de-DE" dirty="0"/>
              <a:t>-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continuity</a:t>
            </a:r>
            <a:r>
              <a:rPr lang="de-DE" dirty="0"/>
              <a:t> </a:t>
            </a:r>
            <a:r>
              <a:rPr lang="de-DE" dirty="0" err="1"/>
              <a:t>planning</a:t>
            </a:r>
            <a:r>
              <a:rPr lang="de-DE" dirty="0"/>
              <a:t>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 „</a:t>
            </a:r>
            <a:r>
              <a:rPr lang="de-DE" dirty="0" err="1">
                <a:sym typeface="Wingdings" panose="05000000000000000000" pitchFamily="2" charset="2"/>
              </a:rPr>
              <a:t>Ultimately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preparedness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a </a:t>
            </a:r>
            <a:r>
              <a:rPr lang="de-DE" dirty="0" err="1">
                <a:sym typeface="Wingdings" panose="05000000000000000000" pitchFamily="2" charset="2"/>
              </a:rPr>
              <a:t>strategy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that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assures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that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information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security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supports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achievement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business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goals</a:t>
            </a:r>
            <a:r>
              <a:rPr lang="de-DE" dirty="0">
                <a:sym typeface="Wingdings" panose="05000000000000000000" pitchFamily="2" charset="2"/>
              </a:rPr>
              <a:t>“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943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Discussion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IT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faces</a:t>
            </a:r>
            <a:r>
              <a:rPr lang="de-DE" dirty="0"/>
              <a:t> </a:t>
            </a:r>
            <a:r>
              <a:rPr lang="de-DE" dirty="0" err="1"/>
              <a:t>budgetary</a:t>
            </a:r>
            <a:r>
              <a:rPr lang="de-DE" dirty="0"/>
              <a:t> </a:t>
            </a:r>
            <a:r>
              <a:rPr lang="de-DE" dirty="0" err="1"/>
              <a:t>constraints</a:t>
            </a:r>
            <a:endParaRPr lang="de-DE" dirty="0"/>
          </a:p>
          <a:p>
            <a:r>
              <a:rPr lang="de-DE" dirty="0"/>
              <a:t>Business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importance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security</a:t>
            </a:r>
            <a:r>
              <a:rPr lang="de-DE" dirty="0"/>
              <a:t> </a:t>
            </a:r>
          </a:p>
          <a:p>
            <a:r>
              <a:rPr lang="de-DE" dirty="0" err="1"/>
              <a:t>Responsibilty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IT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senior</a:t>
            </a:r>
            <a:r>
              <a:rPr lang="de-DE" dirty="0"/>
              <a:t> </a:t>
            </a:r>
            <a:r>
              <a:rPr lang="de-DE" dirty="0" err="1"/>
              <a:t>management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6009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Ask two questions: </a:t>
            </a:r>
            <a:br>
              <a:rPr lang="en-GB" dirty="0"/>
            </a:br>
            <a:r>
              <a:rPr lang="en-GB" dirty="0"/>
              <a:t>1. What is the impact of information security risks?</a:t>
            </a:r>
            <a:br>
              <a:rPr lang="en-GB" dirty="0"/>
            </a:br>
            <a:r>
              <a:rPr lang="en-GB" dirty="0"/>
              <a:t>2. What is the probability of these information security risk occurring?</a:t>
            </a:r>
          </a:p>
          <a:p>
            <a:r>
              <a:rPr lang="en-GB" dirty="0"/>
              <a:t>Develop a risk management strategy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863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Implications for Practice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</a:t>
            </a:r>
            <a:r>
              <a:rPr lang="en-GB" dirty="0"/>
              <a:t>Managers should asses information security risks on an ongoing basis</a:t>
            </a:r>
          </a:p>
          <a:p>
            <a:r>
              <a:rPr lang="en-GB" dirty="0"/>
              <a:t>2. Based upon the risk assessment, managers should develop and implement a risk mitigation strategy to minimize these risks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3909263"/>
      </p:ext>
    </p:extLst>
  </p:cSld>
  <p:clrMapOvr>
    <a:masterClrMapping/>
  </p:clrMapOvr>
</p:sld>
</file>

<file path=ppt/theme/theme1.xml><?xml version="1.0" encoding="utf-8"?>
<a:theme xmlns:a="http://schemas.openxmlformats.org/drawingml/2006/main" name="Rahmen">
  <a:themeElements>
    <a:clrScheme name="Frame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TM03457475[[fn=Rahmen]]</Template>
  <TotalTime>0</TotalTime>
  <Words>400</Words>
  <Application>Microsoft Office PowerPoint</Application>
  <PresentationFormat>Widescreen</PresentationFormat>
  <Paragraphs>54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Corbel</vt:lpstr>
      <vt:lpstr>Wingdings 2</vt:lpstr>
      <vt:lpstr>Rahmen</vt:lpstr>
      <vt:lpstr>Day 01 - Case Study 4</vt:lpstr>
      <vt:lpstr>Theoretical Framework</vt:lpstr>
      <vt:lpstr>Impact of Information Security Threats</vt:lpstr>
      <vt:lpstr>Probabibilty  of Occurence of Information Security Threats</vt:lpstr>
      <vt:lpstr>Level of Preparedness for Information Security Threats</vt:lpstr>
      <vt:lpstr>Preparedness and Strategy</vt:lpstr>
      <vt:lpstr>Discussion</vt:lpstr>
      <vt:lpstr>Conclusion</vt:lpstr>
      <vt:lpstr>Implications for Practice</vt:lpstr>
    </vt:vector>
  </TitlesOfParts>
  <Company>SCMT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01 - Case Study 4</dc:title>
  <dc:creator>Bayrl, Selina</dc:creator>
  <cp:lastModifiedBy>Juan Barrera</cp:lastModifiedBy>
  <cp:revision>10</cp:revision>
  <dcterms:created xsi:type="dcterms:W3CDTF">2020-07-14T16:13:34Z</dcterms:created>
  <dcterms:modified xsi:type="dcterms:W3CDTF">2020-07-22T02:43:57Z</dcterms:modified>
</cp:coreProperties>
</file>