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00" autoAdjust="0"/>
    <p:restoredTop sz="94660"/>
  </p:normalViewPr>
  <p:slideViewPr>
    <p:cSldViewPr snapToGrid="0">
      <p:cViewPr varScale="1">
        <p:scale>
          <a:sx n="86" d="100"/>
          <a:sy n="86" d="100"/>
        </p:scale>
        <p:origin x="331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6534" y="3085765"/>
            <a:ext cx="11262866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1" y="1020431"/>
            <a:ext cx="10993549" cy="1475013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4" y="2495445"/>
            <a:ext cx="10993546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05951" y="5956137"/>
            <a:ext cx="284480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7/21/2020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2" y="5951811"/>
            <a:ext cx="691721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1644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8839201" y="599725"/>
            <a:ext cx="2906817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1" y="675726"/>
            <a:ext cx="2004164" cy="5183073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4923" y="675726"/>
            <a:ext cx="7896279" cy="5183073"/>
          </a:xfrm>
        </p:spPr>
        <p:txBody>
          <a:bodyPr vert="eaVert" anchor="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93673" y="5956137"/>
            <a:ext cx="1328141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7/21/2020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74923" y="5951811"/>
            <a:ext cx="7896279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46615" y="5956137"/>
            <a:ext cx="1164195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180496"/>
            <a:ext cx="11029615" cy="367830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52508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7817" y="5141974"/>
            <a:ext cx="11290860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3043910"/>
            <a:ext cx="11029615" cy="1497507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accent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4541417"/>
            <a:ext cx="11029615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7/21/2020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3" y="2228003"/>
            <a:ext cx="5422390" cy="3633047"/>
          </a:xfrm>
        </p:spPr>
        <p:txBody>
          <a:bodyPr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8417" y="2228003"/>
            <a:ext cx="5422392" cy="3633047"/>
          </a:xfrm>
        </p:spPr>
        <p:txBody>
          <a:bodyPr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219" y="2250892"/>
            <a:ext cx="5087075" cy="536005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4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3735" y="2250892"/>
            <a:ext cx="5087073" cy="553373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709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7/21/2020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7/21/2020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7" name="Rectangle 6"/>
          <p:cNvSpPr>
            <a:spLocks noChangeAspect="1"/>
          </p:cNvSpPr>
          <p:nvPr/>
        </p:nvSpPr>
        <p:spPr>
          <a:xfrm>
            <a:off x="440683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75894" y="729658"/>
            <a:ext cx="11029616" cy="988332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7/21/2020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47817" y="5141973"/>
            <a:ext cx="11298200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5262296"/>
            <a:ext cx="4909445" cy="689514"/>
          </a:xfrm>
        </p:spPr>
        <p:txBody>
          <a:bodyPr anchor="ctr"/>
          <a:lstStyle>
            <a:lvl1pPr algn="l">
              <a:defRPr sz="20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7816" y="601200"/>
            <a:ext cx="11292840" cy="4204800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40823" y="5262296"/>
            <a:ext cx="5869987" cy="689515"/>
          </a:xfrm>
        </p:spPr>
        <p:txBody>
          <a:bodyPr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7/21/2020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4693389"/>
            <a:ext cx="11029616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7817" y="599725"/>
            <a:ext cx="11290859" cy="355725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7"/>
            <a:ext cx="11029617" cy="59867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705124"/>
            <a:ext cx="11029616" cy="118955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336003"/>
            <a:ext cx="11029616" cy="3522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05951" y="5956137"/>
            <a:ext cx="2844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7/21/2020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5951811"/>
            <a:ext cx="69172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58300" y="5956137"/>
            <a:ext cx="10525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14570FC-10B2-485D-9AAB-302578266E6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Managing Security Threats and Vulnerabilities for Small to Medium Enterprises</a:t>
            </a:r>
            <a:endParaRPr lang="en-DE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4D365313-67AD-49BE-8DAD-181E7E6B26B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/>
              <a:t>Case 3</a:t>
            </a:r>
            <a:endParaRPr lang="en-DE" dirty="0"/>
          </a:p>
        </p:txBody>
      </p:sp>
    </p:spTree>
    <p:extLst>
      <p:ext uri="{BB962C8B-B14F-4D97-AF65-F5344CB8AC3E}">
        <p14:creationId xmlns:p14="http://schemas.microsoft.com/office/powerpoint/2010/main" val="18959237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DA7F8A8-8202-4F0B-8864-56C296150C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Definition</a:t>
            </a:r>
            <a:endParaRPr lang="en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4DB50DE-C582-412F-8CA4-050D2272DF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b="1" dirty="0"/>
              <a:t>Threats : </a:t>
            </a:r>
            <a:r>
              <a:rPr lang="en-GB" dirty="0"/>
              <a:t>entities, events or circumstances with the capability to inflict harm or distort normal security operations by exploiting vulnerabilities in systems</a:t>
            </a:r>
          </a:p>
          <a:p>
            <a:r>
              <a:rPr lang="en-GB" b="1" dirty="0"/>
              <a:t>Harm: </a:t>
            </a:r>
            <a:r>
              <a:rPr lang="en-GB" dirty="0"/>
              <a:t>the abuse or breach of the confidentiality, integrity or availability of computer networks, in the form of destruction, disclosure, modification, interruption of data and/or denial of service</a:t>
            </a:r>
          </a:p>
          <a:p>
            <a:r>
              <a:rPr lang="en-GB" b="1" dirty="0"/>
              <a:t>Asset: </a:t>
            </a:r>
            <a:r>
              <a:rPr lang="en-GB" dirty="0"/>
              <a:t>anything that is of value and importance to the owner, which includes information, programs, data, network and communications infrastructures</a:t>
            </a:r>
          </a:p>
          <a:p>
            <a:r>
              <a:rPr lang="en-GB" b="1" dirty="0"/>
              <a:t>Computer Security: </a:t>
            </a:r>
            <a:r>
              <a:rPr lang="en-GB" dirty="0"/>
              <a:t>protection afforded to computer networks in order to attain the fundamental objectives of preserving the confidentiality, integrity and availability of information system resources </a:t>
            </a:r>
            <a:br>
              <a:rPr lang="en-GB" dirty="0"/>
            </a:br>
            <a:r>
              <a:rPr lang="en-GB" dirty="0"/>
              <a:t>(hardware, software, firmware, information or data, and telecommunications)</a:t>
            </a:r>
            <a:endParaRPr lang="en-DE" dirty="0"/>
          </a:p>
        </p:txBody>
      </p:sp>
    </p:spTree>
    <p:extLst>
      <p:ext uri="{BB962C8B-B14F-4D97-AF65-F5344CB8AC3E}">
        <p14:creationId xmlns:p14="http://schemas.microsoft.com/office/powerpoint/2010/main" val="18142899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9A61EDB-5119-42B5-A094-CED84F22EA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conceptual</a:t>
            </a:r>
            <a:r>
              <a:rPr lang="de-DE" dirty="0"/>
              <a:t> </a:t>
            </a:r>
            <a:r>
              <a:rPr lang="de-DE" dirty="0" err="1"/>
              <a:t>framework</a:t>
            </a:r>
            <a:endParaRPr lang="en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AF48414-7270-436B-A331-C8E391C7E7F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assists organisations to fully understand what is required to be protected (assets), what should be protected from (vulnerabilities, threats and associated risks) and how they can be protected (countermeasures)</a:t>
            </a:r>
          </a:p>
          <a:p>
            <a:r>
              <a:rPr lang="en-GB" dirty="0"/>
              <a:t>There are 7 security concepts and their relationships</a:t>
            </a:r>
          </a:p>
          <a:p>
            <a:pPr lvl="1"/>
            <a:r>
              <a:rPr lang="de-DE" dirty="0" err="1"/>
              <a:t>Owners</a:t>
            </a:r>
            <a:endParaRPr lang="de-DE" dirty="0"/>
          </a:p>
          <a:p>
            <a:pPr lvl="1"/>
            <a:r>
              <a:rPr lang="de-DE" dirty="0" err="1"/>
              <a:t>Countermeasures</a:t>
            </a:r>
            <a:endParaRPr lang="de-DE" dirty="0"/>
          </a:p>
          <a:p>
            <a:pPr lvl="1"/>
            <a:r>
              <a:rPr lang="de-DE" dirty="0" err="1"/>
              <a:t>Vulnerabilities</a:t>
            </a:r>
            <a:endParaRPr lang="de-DE" dirty="0"/>
          </a:p>
          <a:p>
            <a:pPr lvl="1"/>
            <a:r>
              <a:rPr lang="de-DE" dirty="0" err="1"/>
              <a:t>Threat</a:t>
            </a:r>
            <a:r>
              <a:rPr lang="de-DE" dirty="0"/>
              <a:t> </a:t>
            </a:r>
            <a:r>
              <a:rPr lang="de-DE" dirty="0" err="1"/>
              <a:t>agents</a:t>
            </a:r>
            <a:endParaRPr lang="de-DE" dirty="0"/>
          </a:p>
          <a:p>
            <a:pPr lvl="1"/>
            <a:r>
              <a:rPr lang="de-DE" dirty="0" err="1"/>
              <a:t>Threats</a:t>
            </a:r>
            <a:endParaRPr lang="de-DE" dirty="0"/>
          </a:p>
          <a:p>
            <a:pPr lvl="1"/>
            <a:r>
              <a:rPr lang="de-DE" dirty="0"/>
              <a:t>Risk</a:t>
            </a:r>
          </a:p>
          <a:p>
            <a:pPr lvl="1"/>
            <a:r>
              <a:rPr lang="de-DE" dirty="0" err="1"/>
              <a:t>Assests</a:t>
            </a:r>
            <a:endParaRPr lang="en-DE" dirty="0"/>
          </a:p>
        </p:txBody>
      </p:sp>
    </p:spTree>
    <p:extLst>
      <p:ext uri="{BB962C8B-B14F-4D97-AF65-F5344CB8AC3E}">
        <p14:creationId xmlns:p14="http://schemas.microsoft.com/office/powerpoint/2010/main" val="3532312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55AA0E0-A00B-4BC8-9052-097174822C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Asset </a:t>
            </a:r>
            <a:r>
              <a:rPr lang="de-DE" dirty="0" err="1"/>
              <a:t>classifiCATION</a:t>
            </a:r>
            <a:r>
              <a:rPr lang="de-DE" dirty="0"/>
              <a:t> MODEL</a:t>
            </a:r>
            <a:endParaRPr lang="en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C1B4EE8-913C-444B-9CF1-4B37D4AAD76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/>
              <a:t>Develop</a:t>
            </a:r>
            <a:r>
              <a:rPr lang="de-DE" dirty="0"/>
              <a:t> </a:t>
            </a:r>
            <a:r>
              <a:rPr lang="de-DE" dirty="0" err="1"/>
              <a:t>classification</a:t>
            </a:r>
            <a:r>
              <a:rPr lang="de-DE" dirty="0"/>
              <a:t> </a:t>
            </a:r>
            <a:r>
              <a:rPr lang="de-DE" dirty="0" err="1"/>
              <a:t>model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simple, flexible and adaptive </a:t>
            </a:r>
          </a:p>
          <a:p>
            <a:r>
              <a:rPr lang="de-DE" dirty="0">
                <a:sym typeface="Wingdings" panose="05000000000000000000" pitchFamily="2" charset="2"/>
              </a:rPr>
              <a:t> </a:t>
            </a:r>
            <a:r>
              <a:rPr lang="de-DE" dirty="0" err="1"/>
              <a:t>rough</a:t>
            </a:r>
            <a:r>
              <a:rPr lang="de-DE" dirty="0"/>
              <a:t> </a:t>
            </a:r>
            <a:r>
              <a:rPr lang="de-DE" dirty="0" err="1"/>
              <a:t>operations</a:t>
            </a:r>
            <a:r>
              <a:rPr lang="de-DE" dirty="0"/>
              <a:t> </a:t>
            </a:r>
            <a:r>
              <a:rPr lang="de-DE" dirty="0" err="1"/>
              <a:t>guideline</a:t>
            </a:r>
            <a:endParaRPr lang="de-DE" dirty="0"/>
          </a:p>
          <a:p>
            <a:endParaRPr lang="de-DE" dirty="0"/>
          </a:p>
          <a:p>
            <a:endParaRPr lang="en-DE" dirty="0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702C6E1F-F721-4006-B2EB-E5EDD3462C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17678" y="1878671"/>
            <a:ext cx="4432450" cy="48247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08229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1A2D6E1-6C58-4984-8095-657BCB98E5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Vulnerability</a:t>
            </a:r>
            <a:r>
              <a:rPr lang="de-DE" dirty="0"/>
              <a:t> </a:t>
            </a:r>
            <a:r>
              <a:rPr lang="de-DE" dirty="0" err="1"/>
              <a:t>Identification</a:t>
            </a:r>
            <a:r>
              <a:rPr lang="de-DE" dirty="0"/>
              <a:t> and Assessment</a:t>
            </a:r>
            <a:endParaRPr lang="en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E98BF8E-2266-4D57-A883-8D95163B22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To identify an organisation’s assets </a:t>
            </a:r>
          </a:p>
          <a:p>
            <a:r>
              <a:rPr lang="en-GB" dirty="0"/>
              <a:t>To classify assets</a:t>
            </a:r>
          </a:p>
          <a:p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identify</a:t>
            </a:r>
            <a:r>
              <a:rPr lang="de-DE" dirty="0"/>
              <a:t> </a:t>
            </a:r>
            <a:r>
              <a:rPr lang="de-DE" dirty="0" err="1"/>
              <a:t>critical</a:t>
            </a:r>
            <a:r>
              <a:rPr lang="de-DE" dirty="0"/>
              <a:t> </a:t>
            </a:r>
            <a:r>
              <a:rPr lang="de-DE" dirty="0" err="1"/>
              <a:t>assets</a:t>
            </a:r>
            <a:endParaRPr lang="de-DE" dirty="0"/>
          </a:p>
          <a:p>
            <a:r>
              <a:rPr lang="en-GB" dirty="0"/>
              <a:t>To determine the security posture of assets in order to identify potential vulnerabilities in them</a:t>
            </a:r>
          </a:p>
          <a:p>
            <a:r>
              <a:rPr lang="en-GB" dirty="0"/>
              <a:t>To determine associated security risks</a:t>
            </a:r>
          </a:p>
          <a:p>
            <a:r>
              <a:rPr lang="en-GB" dirty="0"/>
              <a:t>To determine security requirements and coordinate the right mix of countermeasures</a:t>
            </a:r>
          </a:p>
          <a:p>
            <a:r>
              <a:rPr lang="en-GB" dirty="0"/>
              <a:t>To access missing controls and protection measures</a:t>
            </a:r>
          </a:p>
          <a:p>
            <a:pPr marL="0" indent="0">
              <a:buNone/>
            </a:pPr>
            <a:endParaRPr lang="en-DE" dirty="0"/>
          </a:p>
        </p:txBody>
      </p:sp>
    </p:spTree>
    <p:extLst>
      <p:ext uri="{BB962C8B-B14F-4D97-AF65-F5344CB8AC3E}">
        <p14:creationId xmlns:p14="http://schemas.microsoft.com/office/powerpoint/2010/main" val="9151014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B17F5E7-8255-417A-85BB-CFBBF77E60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THREATS, ATTACK TIMELINE AND CLASSIFICATION</a:t>
            </a:r>
            <a:endParaRPr lang="en-DE" dirty="0"/>
          </a:p>
        </p:txBody>
      </p:sp>
      <p:pic>
        <p:nvPicPr>
          <p:cNvPr id="5" name="Inhaltsplatzhalter 4">
            <a:extLst>
              <a:ext uri="{FF2B5EF4-FFF2-40B4-BE49-F238E27FC236}">
                <a16:creationId xmlns:a16="http://schemas.microsoft.com/office/drawing/2014/main" id="{EBB96700-17D8-4394-A24E-A9C165FBE94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81192" y="2654224"/>
            <a:ext cx="3925524" cy="1394440"/>
          </a:xfrm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8AF3B1C6-0114-45A3-9576-68C0441CB203}"/>
              </a:ext>
            </a:extLst>
          </p:cNvPr>
          <p:cNvSpPr txBox="1"/>
          <p:nvPr/>
        </p:nvSpPr>
        <p:spPr>
          <a:xfrm>
            <a:off x="494581" y="2139351"/>
            <a:ext cx="112085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/>
              <a:t>Three</a:t>
            </a:r>
            <a:r>
              <a:rPr lang="de-DE" dirty="0"/>
              <a:t>-stage </a:t>
            </a:r>
            <a:r>
              <a:rPr lang="de-DE" dirty="0" err="1"/>
              <a:t>threat</a:t>
            </a:r>
            <a:r>
              <a:rPr lang="de-DE" dirty="0"/>
              <a:t> </a:t>
            </a:r>
            <a:r>
              <a:rPr lang="de-DE" dirty="0" err="1"/>
              <a:t>classification</a:t>
            </a:r>
            <a:r>
              <a:rPr lang="de-DE" dirty="0"/>
              <a:t> </a:t>
            </a:r>
            <a:r>
              <a:rPr lang="de-DE" dirty="0" err="1"/>
              <a:t>model</a:t>
            </a:r>
            <a:endParaRPr lang="en-DE" dirty="0"/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873776D8-294E-48FF-9583-DA6909B04CE8}"/>
              </a:ext>
            </a:extLst>
          </p:cNvPr>
          <p:cNvSpPr/>
          <p:nvPr/>
        </p:nvSpPr>
        <p:spPr>
          <a:xfrm>
            <a:off x="5611217" y="2508683"/>
            <a:ext cx="6337312" cy="34163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b="1" dirty="0" err="1"/>
              <a:t>Probing</a:t>
            </a:r>
            <a:r>
              <a:rPr lang="de-DE" b="1" dirty="0"/>
              <a:t> Stage: </a:t>
            </a:r>
            <a:r>
              <a:rPr lang="de-DE" dirty="0" err="1"/>
              <a:t>discovering</a:t>
            </a:r>
            <a:r>
              <a:rPr lang="de-DE" dirty="0"/>
              <a:t> vulnerable </a:t>
            </a:r>
            <a:r>
              <a:rPr lang="de-DE" dirty="0" err="1"/>
              <a:t>systems</a:t>
            </a:r>
            <a:r>
              <a:rPr lang="de-DE" dirty="0"/>
              <a:t> and </a:t>
            </a:r>
            <a:r>
              <a:rPr lang="de-DE" dirty="0" err="1"/>
              <a:t>networks</a:t>
            </a:r>
            <a:endParaRPr lang="de-DE" dirty="0"/>
          </a:p>
          <a:p>
            <a:endParaRPr lang="de-DE" dirty="0"/>
          </a:p>
          <a:p>
            <a:r>
              <a:rPr lang="de-DE" b="1" dirty="0"/>
              <a:t>Penetration Stage: </a:t>
            </a:r>
            <a:r>
              <a:rPr lang="en-GB" dirty="0"/>
              <a:t>when an attacker tries to create </a:t>
            </a:r>
          </a:p>
          <a:p>
            <a:r>
              <a:rPr lang="en-GB" dirty="0"/>
              <a:t>opportunities to cause harm or harm the system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GB" dirty="0">
                <a:sym typeface="Wingdings" panose="05000000000000000000" pitchFamily="2" charset="2"/>
              </a:rPr>
              <a:t>Unauthorized access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GB" dirty="0">
                <a:sym typeface="Wingdings" panose="05000000000000000000" pitchFamily="2" charset="2"/>
              </a:rPr>
              <a:t>Denial of service</a:t>
            </a:r>
            <a:endParaRPr lang="en-GB" dirty="0"/>
          </a:p>
          <a:p>
            <a:endParaRPr lang="en-GB" dirty="0"/>
          </a:p>
          <a:p>
            <a:r>
              <a:rPr lang="en-GB" b="1" dirty="0"/>
              <a:t>Perpetuation Stage: </a:t>
            </a:r>
            <a:r>
              <a:rPr lang="en-GB" dirty="0"/>
              <a:t>when threats have successfully penetrated </a:t>
            </a:r>
          </a:p>
          <a:p>
            <a:r>
              <a:rPr lang="en-GB" dirty="0"/>
              <a:t>networks or/and systems 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GB" dirty="0">
                <a:sym typeface="Wingdings" panose="05000000000000000000" pitchFamily="2" charset="2"/>
              </a:rPr>
              <a:t>Disclosure of information and data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GB" dirty="0">
                <a:sym typeface="Wingdings" panose="05000000000000000000" pitchFamily="2" charset="2"/>
              </a:rPr>
              <a:t>Manipulation of data</a:t>
            </a:r>
            <a:endParaRPr lang="de-DE" dirty="0"/>
          </a:p>
          <a:p>
            <a:endParaRPr lang="en-DE" dirty="0"/>
          </a:p>
        </p:txBody>
      </p:sp>
    </p:spTree>
    <p:extLst>
      <p:ext uri="{BB962C8B-B14F-4D97-AF65-F5344CB8AC3E}">
        <p14:creationId xmlns:p14="http://schemas.microsoft.com/office/powerpoint/2010/main" val="9396322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29680B3-8E63-4874-8B38-7022AA096F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Threats</a:t>
            </a:r>
            <a:r>
              <a:rPr lang="de-DE" dirty="0"/>
              <a:t> Classification</a:t>
            </a:r>
            <a:endParaRPr lang="en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552B4A3-5374-4004-84E1-C11C955811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1667" y="1209056"/>
            <a:ext cx="11029615" cy="3678303"/>
          </a:xfrm>
        </p:spPr>
        <p:txBody>
          <a:bodyPr/>
          <a:lstStyle/>
          <a:p>
            <a:r>
              <a:rPr lang="en-GB" dirty="0"/>
              <a:t>two fundamental threat categories are identified: </a:t>
            </a:r>
          </a:p>
          <a:p>
            <a:pPr lvl="1"/>
            <a:r>
              <a:rPr lang="en-GB" dirty="0"/>
              <a:t>natural phenomena threats </a:t>
            </a:r>
          </a:p>
          <a:p>
            <a:pPr lvl="1"/>
            <a:r>
              <a:rPr lang="en-GB" dirty="0"/>
              <a:t>human-made threats</a:t>
            </a:r>
          </a:p>
          <a:p>
            <a:pPr marL="324000" lvl="1" indent="0">
              <a:buNone/>
            </a:pPr>
            <a:endParaRPr lang="de-DE" dirty="0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F03F1249-D72A-49FE-84E3-36F1CDB503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1667" y="3478782"/>
            <a:ext cx="10212326" cy="30082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6304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B8F436B-7AC4-4217-BCBB-822A52613B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Conclusion</a:t>
            </a:r>
            <a:endParaRPr lang="en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7A0B3E7-0622-42F2-B40F-CA0CCEF8786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The impact of threats on organisations in terms of financial losses is significant</a:t>
            </a:r>
          </a:p>
          <a:p>
            <a:r>
              <a:rPr lang="en-GB" dirty="0"/>
              <a:t>The four top categories of threats are:</a:t>
            </a:r>
          </a:p>
          <a:p>
            <a:pPr lvl="1"/>
            <a:r>
              <a:rPr lang="en-GB" dirty="0"/>
              <a:t> viruses, </a:t>
            </a:r>
          </a:p>
          <a:p>
            <a:pPr lvl="1"/>
            <a:r>
              <a:rPr lang="en-GB" dirty="0"/>
              <a:t>unauthorised access</a:t>
            </a:r>
          </a:p>
          <a:p>
            <a:pPr lvl="1"/>
            <a:r>
              <a:rPr lang="en-GB" dirty="0"/>
              <a:t>laptop or mobile hardware theft </a:t>
            </a:r>
          </a:p>
          <a:p>
            <a:pPr lvl="1"/>
            <a:r>
              <a:rPr lang="en-GB" dirty="0"/>
              <a:t>theft of proprietary information</a:t>
            </a:r>
          </a:p>
          <a:p>
            <a:r>
              <a:rPr lang="en-GB" dirty="0">
                <a:sym typeface="Wingdings" panose="05000000000000000000" pitchFamily="2" charset="2"/>
              </a:rPr>
              <a:t> M</a:t>
            </a:r>
            <a:r>
              <a:rPr lang="en-GB" dirty="0"/>
              <a:t>anaging security threats and vulnerabilities in assets is fundamental for SMEs</a:t>
            </a:r>
          </a:p>
          <a:p>
            <a:endParaRPr lang="en-DE" dirty="0"/>
          </a:p>
        </p:txBody>
      </p:sp>
    </p:spTree>
    <p:extLst>
      <p:ext uri="{BB962C8B-B14F-4D97-AF65-F5344CB8AC3E}">
        <p14:creationId xmlns:p14="http://schemas.microsoft.com/office/powerpoint/2010/main" val="1056735037"/>
      </p:ext>
    </p:extLst>
  </p:cSld>
  <p:clrMapOvr>
    <a:masterClrMapping/>
  </p:clrMapOvr>
</p:sld>
</file>

<file path=ppt/theme/theme1.xml><?xml version="1.0" encoding="utf-8"?>
<a:theme xmlns:a="http://schemas.openxmlformats.org/drawingml/2006/main" name="Dividende">
  <a:themeElements>
    <a:clrScheme name="Dividend">
      <a:dk1>
        <a:sysClr val="windowText" lastClr="000000"/>
      </a:dk1>
      <a:lt1>
        <a:sysClr val="window" lastClr="FFFFFF"/>
      </a:lt1>
      <a:dk2>
        <a:srgbClr val="3D3D3D"/>
      </a:dk2>
      <a:lt2>
        <a:srgbClr val="EBEBEB"/>
      </a:lt2>
      <a:accent1>
        <a:srgbClr val="1A3260"/>
      </a:accent1>
      <a:accent2>
        <a:srgbClr val="4590B8"/>
      </a:accent2>
      <a:accent3>
        <a:srgbClr val="45CBE8"/>
      </a:accent3>
      <a:accent4>
        <a:srgbClr val="969FA7"/>
      </a:accent4>
      <a:accent5>
        <a:srgbClr val="A2C777"/>
      </a:accent5>
      <a:accent6>
        <a:srgbClr val="42955F"/>
      </a:accent6>
      <a:hlink>
        <a:srgbClr val="828282"/>
      </a:hlink>
      <a:folHlink>
        <a:srgbClr val="A5A5A5"/>
      </a:folHlink>
    </a:clrScheme>
    <a:fontScheme name="Dividend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vidend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66F1C100-1D2B-4BEA-AD01-C4F230B3B96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TM03457464[[fn=Dividende]]</Template>
  <TotalTime>0</TotalTime>
  <Words>386</Words>
  <Application>Microsoft Office PowerPoint</Application>
  <PresentationFormat>Widescreen</PresentationFormat>
  <Paragraphs>53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Gill Sans MT</vt:lpstr>
      <vt:lpstr>Wingdings</vt:lpstr>
      <vt:lpstr>Wingdings 2</vt:lpstr>
      <vt:lpstr>Dividende</vt:lpstr>
      <vt:lpstr>Managing Security Threats and Vulnerabilities for Small to Medium Enterprises</vt:lpstr>
      <vt:lpstr>Definition</vt:lpstr>
      <vt:lpstr>conceptual framework</vt:lpstr>
      <vt:lpstr>Asset classifiCATION MODEL</vt:lpstr>
      <vt:lpstr>Vulnerability Identification and Assessment</vt:lpstr>
      <vt:lpstr>THREATS, ATTACK TIMELINE AND CLASSIFICATION</vt:lpstr>
      <vt:lpstr>Threats Classification</vt:lpstr>
      <vt:lpstr>Conclusion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Managing Security Threats and Vulnerabilities for Small to Medium Enterprises</dc:title>
  <dc:creator>Melissa martens</dc:creator>
  <cp:lastModifiedBy>Juan Barrera</cp:lastModifiedBy>
  <cp:revision>4</cp:revision>
  <dcterms:created xsi:type="dcterms:W3CDTF">2020-07-17T09:04:36Z</dcterms:created>
  <dcterms:modified xsi:type="dcterms:W3CDTF">2020-07-22T03:16:04Z</dcterms:modified>
</cp:coreProperties>
</file>