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3310FBF3-6FEE-4234-B287-9B4E7F2BA4A5}">
  <a:tblStyle styleId="{3310FBF3-6FEE-4234-B287-9B4E7F2BA4A5}"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94651"/>
  </p:normalViewPr>
  <p:slideViewPr>
    <p:cSldViewPr snapToGrid="0">
      <p:cViewPr varScale="1">
        <p:scale>
          <a:sx n="108" d="100"/>
          <a:sy n="108" d="100"/>
        </p:scale>
        <p:origin x="730" y="77"/>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Google Shape;106;g8c7a3cd4f0_0_78: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7" name="Google Shape;107;g8c7a3cd4f0_0_7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Google Shape;57;g8c7a3cd4f0_0_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 name="Google Shape;58;g8c7a3cd4f0_0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2"/>
        <p:cNvGrpSpPr/>
        <p:nvPr/>
      </p:nvGrpSpPr>
      <p:grpSpPr>
        <a:xfrm>
          <a:off x="0" y="0"/>
          <a:ext cx="0" cy="0"/>
          <a:chOff x="0" y="0"/>
          <a:chExt cx="0" cy="0"/>
        </a:xfrm>
      </p:grpSpPr>
      <p:sp>
        <p:nvSpPr>
          <p:cNvPr id="63" name="Google Shape;63;g8c7a3cd4f0_0_1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4" name="Google Shape;64;g8c7a3cd4f0_0_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
        <p:cNvGrpSpPr/>
        <p:nvPr/>
      </p:nvGrpSpPr>
      <p:grpSpPr>
        <a:xfrm>
          <a:off x="0" y="0"/>
          <a:ext cx="0" cy="0"/>
          <a:chOff x="0" y="0"/>
          <a:chExt cx="0" cy="0"/>
        </a:xfrm>
      </p:grpSpPr>
      <p:sp>
        <p:nvSpPr>
          <p:cNvPr id="70" name="Google Shape;70;g8c7a3cd4f0_0_2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1" name="Google Shape;71;g8c7a3cd4f0_0_2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5"/>
        <p:cNvGrpSpPr/>
        <p:nvPr/>
      </p:nvGrpSpPr>
      <p:grpSpPr>
        <a:xfrm>
          <a:off x="0" y="0"/>
          <a:ext cx="0" cy="0"/>
          <a:chOff x="0" y="0"/>
          <a:chExt cx="0" cy="0"/>
        </a:xfrm>
      </p:grpSpPr>
      <p:sp>
        <p:nvSpPr>
          <p:cNvPr id="76" name="Google Shape;76;g8c7f16b6ce_1_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7" name="Google Shape;77;g8c7f16b6ce_1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Google Shape;82;g8c7f16b6ce_1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3" name="Google Shape;83;g8c7f16b6ce_1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Google Shape;88;g8c7a3cd4f0_0_4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9" name="Google Shape;89;g8c7a3cd4f0_0_4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Google Shape;94;g8c7a3cd4f0_0_51: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5" name="Google Shape;95;g8c7a3cd4f0_0_5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Google Shape;100;g8c7a3cd4f0_0_67: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1" name="Google Shape;101;g8c7a3cd4f0_0_6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p>
            <a:pPr marL="0" lvl="0" indent="0" algn="ctr" rtl="0">
              <a:spcBef>
                <a:spcPts val="0"/>
              </a:spcBef>
              <a:spcAft>
                <a:spcPts val="0"/>
              </a:spcAft>
              <a:buNone/>
            </a:pPr>
            <a:r>
              <a:rPr lang="de" sz="4800"/>
              <a:t>Building an Active Computer Security Ethics Community</a:t>
            </a:r>
            <a:endParaRPr sz="4800"/>
          </a:p>
        </p:txBody>
      </p:sp>
      <p:sp>
        <p:nvSpPr>
          <p:cNvPr id="55" name="Google Shape;55;p13"/>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Google Shape;109;p2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Conclusion</a:t>
            </a:r>
            <a:endParaRPr sz="2400"/>
          </a:p>
        </p:txBody>
      </p:sp>
      <p:sp>
        <p:nvSpPr>
          <p:cNvPr id="110" name="Google Shape;110;p22"/>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None/>
            </a:pPr>
            <a:r>
              <a:rPr lang="de" sz="1400">
                <a:solidFill>
                  <a:srgbClr val="000000"/>
                </a:solidFill>
              </a:rPr>
              <a:t>→ </a:t>
            </a:r>
            <a:r>
              <a:rPr lang="de" sz="1400">
                <a:solidFill>
                  <a:schemeClr val="dk1"/>
                </a:solidFill>
              </a:rPr>
              <a:t>there clearly is a serious threat posed by computer crime and espionage. </a:t>
            </a:r>
            <a:endParaRPr sz="1400">
              <a:solidFill>
                <a:schemeClr val="dk1"/>
              </a:solidFill>
            </a:endParaRPr>
          </a:p>
          <a:p>
            <a:pPr marL="0" lvl="0" indent="0" algn="l" rtl="0">
              <a:spcBef>
                <a:spcPts val="1200"/>
              </a:spcBef>
              <a:spcAft>
                <a:spcPts val="0"/>
              </a:spcAft>
              <a:buNone/>
            </a:pPr>
            <a:r>
              <a:rPr lang="de" sz="1400">
                <a:solidFill>
                  <a:schemeClr val="dk1"/>
                </a:solidFill>
              </a:rPr>
              <a:t>→  without an active and engaged computer security ethics community, the ability for us to clearly and consistently describe and evaluate the ethical im- plications of our work is severely impaired</a:t>
            </a:r>
            <a:endParaRPr sz="1400">
              <a:solidFill>
                <a:schemeClr val="dk1"/>
              </a:solidFill>
            </a:endParaRPr>
          </a:p>
          <a:p>
            <a:pPr marL="0" lvl="0" indent="0" algn="l" rtl="0">
              <a:spcBef>
                <a:spcPts val="1200"/>
              </a:spcBef>
              <a:spcAft>
                <a:spcPts val="0"/>
              </a:spcAft>
              <a:buClr>
                <a:schemeClr val="dk1"/>
              </a:buClr>
              <a:buSzPts val="1100"/>
              <a:buFont typeface="Arial"/>
              <a:buNone/>
            </a:pPr>
            <a:r>
              <a:rPr lang="de" sz="1400">
                <a:solidFill>
                  <a:schemeClr val="dk1"/>
                </a:solidFill>
              </a:rPr>
              <a:t>→ without working on this: security community might repeat its own version of the abuse and harm that accompanied research in other fields. </a:t>
            </a:r>
            <a:endParaRPr sz="1400">
              <a:solidFill>
                <a:schemeClr val="dk1"/>
              </a:solidFill>
            </a:endParaRPr>
          </a:p>
          <a:p>
            <a:pPr marL="0" lvl="0" indent="0" algn="l" rtl="0">
              <a:spcBef>
                <a:spcPts val="1200"/>
              </a:spcBef>
              <a:spcAft>
                <a:spcPts val="1600"/>
              </a:spcAft>
              <a:buNone/>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Google Shape;60;p14"/>
          <p:cNvSpPr txBox="1">
            <a:spLocks noGrp="1"/>
          </p:cNvSpPr>
          <p:nvPr>
            <p:ph type="title"/>
          </p:nvPr>
        </p:nvSpPr>
        <p:spPr>
          <a:xfrm>
            <a:off x="247825" y="1363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Introduction</a:t>
            </a:r>
            <a:endParaRPr sz="2400"/>
          </a:p>
        </p:txBody>
      </p:sp>
      <p:sp>
        <p:nvSpPr>
          <p:cNvPr id="61" name="Google Shape;61;p14"/>
          <p:cNvSpPr txBox="1">
            <a:spLocks noGrp="1"/>
          </p:cNvSpPr>
          <p:nvPr>
            <p:ph type="body" idx="1"/>
          </p:nvPr>
        </p:nvSpPr>
        <p:spPr>
          <a:xfrm>
            <a:off x="247825" y="709025"/>
            <a:ext cx="8520600" cy="3416400"/>
          </a:xfrm>
          <a:prstGeom prst="rect">
            <a:avLst/>
          </a:prstGeom>
        </p:spPr>
        <p:txBody>
          <a:bodyPr spcFirstLastPara="1" wrap="square" lIns="91425" tIns="91425" rIns="91425" bIns="91425" anchor="t" anchorCtr="0">
            <a:noAutofit/>
          </a:bodyPr>
          <a:lstStyle/>
          <a:p>
            <a:pPr marL="457200" lvl="0" indent="-304800" algn="l" rtl="0">
              <a:spcBef>
                <a:spcPts val="0"/>
              </a:spcBef>
              <a:spcAft>
                <a:spcPts val="0"/>
              </a:spcAft>
              <a:buClr>
                <a:srgbClr val="000000"/>
              </a:buClr>
              <a:buSzPts val="1200"/>
              <a:buChar char="●"/>
            </a:pPr>
            <a:r>
              <a:rPr lang="de" sz="1200">
                <a:solidFill>
                  <a:srgbClr val="000000"/>
                </a:solidFill>
              </a:rPr>
              <a:t>The need for Internet security research in an increasingly networked and computationally reliant society is still underestimated</a:t>
            </a:r>
            <a:endParaRPr sz="1200">
              <a:solidFill>
                <a:srgbClr val="000000"/>
              </a:solidFill>
            </a:endParaRPr>
          </a:p>
          <a:p>
            <a:pPr marL="457200" lvl="0" indent="-304800" algn="l" rtl="0">
              <a:spcBef>
                <a:spcPts val="0"/>
              </a:spcBef>
              <a:spcAft>
                <a:spcPts val="0"/>
              </a:spcAft>
              <a:buClr>
                <a:srgbClr val="000000"/>
              </a:buClr>
              <a:buSzPts val="1200"/>
              <a:buChar char="●"/>
            </a:pPr>
            <a:r>
              <a:rPr lang="de" sz="1200">
                <a:solidFill>
                  <a:srgbClr val="000000"/>
                </a:solidFill>
              </a:rPr>
              <a:t>Responses vary from passive observations, to calls for legal right do defend computer systems using countermeasures</a:t>
            </a:r>
            <a:endParaRPr sz="1200">
              <a:solidFill>
                <a:srgbClr val="000000"/>
              </a:solidFill>
            </a:endParaRPr>
          </a:p>
          <a:p>
            <a:pPr marL="457200" lvl="0" indent="0" algn="l" rtl="0">
              <a:spcBef>
                <a:spcPts val="1600"/>
              </a:spcBef>
              <a:spcAft>
                <a:spcPts val="0"/>
              </a:spcAft>
              <a:buNone/>
            </a:pPr>
            <a:r>
              <a:rPr lang="de" sz="1200">
                <a:solidFill>
                  <a:srgbClr val="000000"/>
                </a:solidFill>
              </a:rPr>
              <a:t>→ does not only appropriate responses but also difficult issues of privacy and responsible disclosure of vulnerability information.</a:t>
            </a:r>
            <a:endParaRPr sz="1200">
              <a:solidFill>
                <a:srgbClr val="000000"/>
              </a:solidFill>
            </a:endParaRPr>
          </a:p>
          <a:p>
            <a:pPr marL="457200" lvl="0" indent="0" algn="l" rtl="0">
              <a:spcBef>
                <a:spcPts val="500"/>
              </a:spcBef>
              <a:spcAft>
                <a:spcPts val="0"/>
              </a:spcAft>
              <a:buNone/>
            </a:pPr>
            <a:r>
              <a:rPr lang="de" sz="1200">
                <a:solidFill>
                  <a:srgbClr val="000000"/>
                </a:solidFill>
              </a:rPr>
              <a:t>→ so far there is no active ethics community (to describe/evaluate ethical implications)</a:t>
            </a:r>
            <a:endParaRPr sz="1200">
              <a:solidFill>
                <a:srgbClr val="000000"/>
              </a:solidFill>
            </a:endParaRPr>
          </a:p>
          <a:p>
            <a:pPr marL="457200" lvl="0" indent="-304800" algn="l" rtl="0">
              <a:spcBef>
                <a:spcPts val="200"/>
              </a:spcBef>
              <a:spcAft>
                <a:spcPts val="0"/>
              </a:spcAft>
              <a:buClr>
                <a:srgbClr val="000000"/>
              </a:buClr>
              <a:buSzPts val="1200"/>
              <a:buChar char="●"/>
            </a:pPr>
            <a:r>
              <a:rPr lang="de" sz="1200">
                <a:solidFill>
                  <a:srgbClr val="000000"/>
                </a:solidFill>
              </a:rPr>
              <a:t>To better understand the issue 2 case studies were mentioned: (Summary) </a:t>
            </a:r>
            <a:endParaRPr sz="1200">
              <a:solidFill>
                <a:srgbClr val="000000"/>
              </a:solidFill>
            </a:endParaRPr>
          </a:p>
          <a:p>
            <a:pPr marL="0" lvl="0" indent="0" algn="l" rtl="0">
              <a:spcBef>
                <a:spcPts val="1600"/>
              </a:spcBef>
              <a:spcAft>
                <a:spcPts val="0"/>
              </a:spcAft>
              <a:buNone/>
            </a:pPr>
            <a:r>
              <a:rPr lang="de" sz="1200">
                <a:solidFill>
                  <a:srgbClr val="000000"/>
                </a:solidFill>
              </a:rPr>
              <a:t>Case 1)  involved a 2009 distributed DoS attacks against South Korean and US government and corporate websites. Aggressive actions by Bach Khoa Internetwork Security (BKIS), in which the company remotely retrieved log files and identified IP addresses participating in the botnet, caused significant public dispute and accusations that BKIS violated international law.</a:t>
            </a:r>
            <a:endParaRPr sz="1200">
              <a:solidFill>
                <a:srgbClr val="000000"/>
              </a:solidFill>
            </a:endParaRPr>
          </a:p>
          <a:p>
            <a:pPr marL="0" lvl="0" indent="0" algn="l" rtl="0">
              <a:spcBef>
                <a:spcPts val="1200"/>
              </a:spcBef>
              <a:spcAft>
                <a:spcPts val="0"/>
              </a:spcAft>
              <a:buNone/>
            </a:pPr>
            <a:r>
              <a:rPr lang="de" sz="1200">
                <a:solidFill>
                  <a:srgbClr val="000000"/>
                </a:solidFill>
              </a:rPr>
              <a:t>Case 2)  researchers in Canada investigated a malicious botnet whose victims included the foreign embassies of dozens of countries, development banks, and multinational consulting firms. They used passive monitoring of suspected victim networks to confirm the intrusions and identify the malware, which they then reverse-engineered. The researchers gained access to the attackers’ command-and-control (C&amp;C) servers to identify the compromised systems.</a:t>
            </a:r>
            <a:endParaRPr sz="1200">
              <a:solidFill>
                <a:srgbClr val="000000"/>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Clr>
                <a:schemeClr val="dk1"/>
              </a:buClr>
              <a:buSzPts val="1100"/>
              <a:buFont typeface="Arial"/>
              <a:buNone/>
            </a:pPr>
            <a:endParaRPr sz="1000">
              <a:solidFill>
                <a:schemeClr val="dk1"/>
              </a:solidFill>
            </a:endParaRPr>
          </a:p>
          <a:p>
            <a:pPr marL="0" lvl="0" indent="0" algn="l" rtl="0">
              <a:spcBef>
                <a:spcPts val="1200"/>
              </a:spcBef>
              <a:spcAft>
                <a:spcPts val="0"/>
              </a:spcAft>
              <a:buNone/>
            </a:pPr>
            <a:endParaRPr/>
          </a:p>
          <a:p>
            <a:pPr marL="0" lvl="0" indent="0" algn="l" rtl="0">
              <a:spcBef>
                <a:spcPts val="1600"/>
              </a:spcBef>
              <a:spcAft>
                <a:spcPts val="0"/>
              </a:spcAft>
              <a:buNone/>
            </a:pPr>
            <a:r>
              <a:rPr lang="de"/>
              <a:t>→ but so far there is no active ethics community (to describe/evaluate ethical implications)</a:t>
            </a:r>
            <a:endParaRPr/>
          </a:p>
          <a:p>
            <a:pPr marL="0" lvl="0" indent="0" algn="l" rtl="0">
              <a:spcBef>
                <a:spcPts val="1600"/>
              </a:spcBef>
              <a:spcAft>
                <a:spcPts val="0"/>
              </a:spcAft>
              <a:buNone/>
            </a:pPr>
            <a:endParaRPr/>
          </a:p>
          <a:p>
            <a:pPr marL="0" lvl="0" indent="0" algn="l" rtl="0">
              <a:spcBef>
                <a:spcPts val="1600"/>
              </a:spcBef>
              <a:spcAft>
                <a:spcPts val="0"/>
              </a:spcAft>
              <a:buClr>
                <a:schemeClr val="dk1"/>
              </a:buClr>
              <a:buSzPts val="1100"/>
              <a:buFont typeface="Arial"/>
              <a:buNone/>
            </a:pPr>
            <a:r>
              <a:rPr lang="de" sz="1000">
                <a:solidFill>
                  <a:schemeClr val="dk1"/>
                </a:solidFill>
              </a:rPr>
              <a:t>Responses to these threats vary from passive observa- tion to calls for the legal right to defend computer systems using aggressive countermeasures.</a:t>
            </a:r>
            <a:endParaRPr sz="1000">
              <a:solidFill>
                <a:schemeClr val="dk1"/>
              </a:solidFill>
            </a:endParaRPr>
          </a:p>
          <a:p>
            <a:pPr marL="0" lvl="0" indent="0" algn="l" rtl="0">
              <a:spcBef>
                <a:spcPts val="1200"/>
              </a:spcBef>
              <a:spcAft>
                <a:spcPts val="1600"/>
              </a:spcAft>
              <a:buNone/>
            </a:pPr>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5"/>
        <p:cNvGrpSpPr/>
        <p:nvPr/>
      </p:nvGrpSpPr>
      <p:grpSpPr>
        <a:xfrm>
          <a:off x="0" y="0"/>
          <a:ext cx="0" cy="0"/>
          <a:chOff x="0" y="0"/>
          <a:chExt cx="0" cy="0"/>
        </a:xfrm>
      </p:grpSpPr>
      <p:sp>
        <p:nvSpPr>
          <p:cNvPr id="66" name="Google Shape;66;p15"/>
          <p:cNvSpPr txBox="1">
            <a:spLocks noGrp="1"/>
          </p:cNvSpPr>
          <p:nvPr>
            <p:ph type="title"/>
          </p:nvPr>
        </p:nvSpPr>
        <p:spPr>
          <a:xfrm>
            <a:off x="183950" y="-572700"/>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67" name="Google Shape;67;p15"/>
          <p:cNvSpPr txBox="1">
            <a:spLocks noGrp="1"/>
          </p:cNvSpPr>
          <p:nvPr>
            <p:ph type="body" idx="1"/>
          </p:nvPr>
        </p:nvSpPr>
        <p:spPr>
          <a:xfrm>
            <a:off x="654450" y="4311175"/>
            <a:ext cx="5149200" cy="936600"/>
          </a:xfrm>
          <a:prstGeom prst="rect">
            <a:avLst/>
          </a:prstGeom>
        </p:spPr>
        <p:txBody>
          <a:bodyPr spcFirstLastPara="1" wrap="square" lIns="91425" tIns="91425" rIns="91425" bIns="91425" anchor="t" anchorCtr="0">
            <a:noAutofit/>
          </a:bodyPr>
          <a:lstStyle/>
          <a:p>
            <a:pPr marL="0" lvl="0" indent="0" algn="l" rtl="0">
              <a:lnSpc>
                <a:spcPct val="100000"/>
              </a:lnSpc>
              <a:spcBef>
                <a:spcPts val="500"/>
              </a:spcBef>
              <a:spcAft>
                <a:spcPts val="0"/>
              </a:spcAft>
              <a:buClr>
                <a:schemeClr val="dk1"/>
              </a:buClr>
              <a:buSzPts val="1100"/>
              <a:buFont typeface="Arial"/>
              <a:buNone/>
            </a:pPr>
            <a:r>
              <a:rPr lang="de" sz="1000">
                <a:solidFill>
                  <a:schemeClr val="dk1"/>
                </a:solidFill>
              </a:rPr>
              <a:t>how do we judge our work’s acceptability?</a:t>
            </a:r>
            <a:endParaRPr sz="1000">
              <a:solidFill>
                <a:schemeClr val="dk1"/>
              </a:solidFill>
            </a:endParaRPr>
          </a:p>
          <a:p>
            <a:pPr marL="0" lvl="0" indent="0" algn="l" rtl="0">
              <a:lnSpc>
                <a:spcPct val="100000"/>
              </a:lnSpc>
              <a:spcBef>
                <a:spcPts val="500"/>
              </a:spcBef>
              <a:spcAft>
                <a:spcPts val="0"/>
              </a:spcAft>
              <a:buNone/>
            </a:pPr>
            <a:r>
              <a:rPr lang="de"/>
              <a:t>→ </a:t>
            </a:r>
            <a:r>
              <a:rPr lang="de" sz="1000">
                <a:solidFill>
                  <a:schemeClr val="dk1"/>
                </a:solidFill>
              </a:rPr>
              <a:t>the field of ethics offers a long history of ethical decision-making that we can rely on</a:t>
            </a:r>
            <a:endParaRPr sz="1000">
              <a:solidFill>
                <a:schemeClr val="dk1"/>
              </a:solidFill>
            </a:endParaRPr>
          </a:p>
          <a:p>
            <a:pPr marL="0" lvl="0" indent="0" algn="l" rtl="0">
              <a:spcBef>
                <a:spcPts val="200"/>
              </a:spcBef>
              <a:spcAft>
                <a:spcPts val="1600"/>
              </a:spcAft>
              <a:buNone/>
            </a:pPr>
            <a:endParaRPr/>
          </a:p>
        </p:txBody>
      </p:sp>
      <p:graphicFrame>
        <p:nvGraphicFramePr>
          <p:cNvPr id="68" name="Google Shape;68;p15"/>
          <p:cNvGraphicFramePr/>
          <p:nvPr/>
        </p:nvGraphicFramePr>
        <p:xfrm>
          <a:off x="654450" y="230725"/>
          <a:ext cx="7239000" cy="3990185"/>
        </p:xfrm>
        <a:graphic>
          <a:graphicData uri="http://schemas.openxmlformats.org/drawingml/2006/table">
            <a:tbl>
              <a:tblPr>
                <a:noFill/>
                <a:tableStyleId>{3310FBF3-6FEE-4234-B287-9B4E7F2BA4A5}</a:tableStyleId>
              </a:tblPr>
              <a:tblGrid>
                <a:gridCol w="3619500">
                  <a:extLst>
                    <a:ext uri="{9D8B030D-6E8A-4147-A177-3AD203B41FA5}">
                      <a16:colId xmlns:a16="http://schemas.microsoft.com/office/drawing/2014/main" val="20000"/>
                    </a:ext>
                  </a:extLst>
                </a:gridCol>
                <a:gridCol w="3619500">
                  <a:extLst>
                    <a:ext uri="{9D8B030D-6E8A-4147-A177-3AD203B41FA5}">
                      <a16:colId xmlns:a16="http://schemas.microsoft.com/office/drawing/2014/main" val="20001"/>
                    </a:ext>
                  </a:extLst>
                </a:gridCol>
              </a:tblGrid>
              <a:tr h="366300">
                <a:tc>
                  <a:txBody>
                    <a:bodyPr/>
                    <a:lstStyle/>
                    <a:p>
                      <a:pPr marL="0" lvl="0" indent="0" algn="l" rtl="0">
                        <a:spcBef>
                          <a:spcPts val="0"/>
                        </a:spcBef>
                        <a:spcAft>
                          <a:spcPts val="0"/>
                        </a:spcAft>
                        <a:buNone/>
                      </a:pPr>
                      <a:r>
                        <a:rPr lang="de"/>
                        <a:t>similarities between the cases</a:t>
                      </a:r>
                      <a:endParaRPr/>
                    </a:p>
                  </a:txBody>
                  <a:tcPr marL="91425" marR="91425" marT="91425" marB="91425"/>
                </a:tc>
                <a:tc>
                  <a:txBody>
                    <a:bodyPr/>
                    <a:lstStyle/>
                    <a:p>
                      <a:pPr marL="0" lvl="0" indent="0" algn="l" rtl="0">
                        <a:spcBef>
                          <a:spcPts val="0"/>
                        </a:spcBef>
                        <a:spcAft>
                          <a:spcPts val="0"/>
                        </a:spcAft>
                        <a:buNone/>
                      </a:pPr>
                      <a:r>
                        <a:rPr lang="de"/>
                        <a:t>differences</a:t>
                      </a:r>
                      <a:endParaRPr/>
                    </a:p>
                  </a:txBody>
                  <a:tcPr marL="91425" marR="91425" marT="91425" marB="91425"/>
                </a:tc>
                <a:extLst>
                  <a:ext uri="{0D108BD9-81ED-4DB2-BD59-A6C34878D82A}">
                    <a16:rowId xmlns:a16="http://schemas.microsoft.com/office/drawing/2014/main" val="10000"/>
                  </a:ext>
                </a:extLst>
              </a:tr>
              <a:tr h="3593975">
                <a:tc>
                  <a:txBody>
                    <a:bodyPr/>
                    <a:lstStyle/>
                    <a:p>
                      <a:pPr marL="0" lvl="0" indent="0" algn="l" rtl="0">
                        <a:lnSpc>
                          <a:spcPct val="115000"/>
                        </a:lnSpc>
                        <a:spcBef>
                          <a:spcPts val="1200"/>
                        </a:spcBef>
                        <a:spcAft>
                          <a:spcPts val="0"/>
                        </a:spcAft>
                        <a:buClr>
                          <a:schemeClr val="dk1"/>
                        </a:buClr>
                        <a:buSzPts val="1100"/>
                        <a:buFont typeface="Arial"/>
                        <a:buNone/>
                      </a:pPr>
                      <a:r>
                        <a:rPr lang="de" sz="1100">
                          <a:solidFill>
                            <a:schemeClr val="dk1"/>
                          </a:solidFill>
                        </a:rPr>
                        <a:t>- Researchers took active control of malicious botnet C&amp;C servers.</a:t>
                      </a:r>
                      <a:endParaRPr sz="1100">
                        <a:solidFill>
                          <a:schemeClr val="dk1"/>
                        </a:solidFill>
                      </a:endParaRPr>
                    </a:p>
                    <a:p>
                      <a:pPr marL="0" lvl="0" indent="0" algn="l" rtl="0">
                        <a:lnSpc>
                          <a:spcPct val="115000"/>
                        </a:lnSpc>
                        <a:spcBef>
                          <a:spcPts val="1200"/>
                        </a:spcBef>
                        <a:spcAft>
                          <a:spcPts val="0"/>
                        </a:spcAft>
                        <a:buClr>
                          <a:schemeClr val="dk1"/>
                        </a:buClr>
                        <a:buSzPts val="1100"/>
                        <a:buFont typeface="Arial"/>
                        <a:buNone/>
                      </a:pPr>
                      <a:r>
                        <a:rPr lang="de" sz="1100">
                          <a:solidFill>
                            <a:schemeClr val="dk1"/>
                          </a:solidFill>
                        </a:rPr>
                        <a:t>- The attacks targeted high-profile victims, resulting in high-profile news coverage.</a:t>
                      </a:r>
                      <a:endParaRPr sz="1100">
                        <a:solidFill>
                          <a:schemeClr val="dk1"/>
                        </a:solidFill>
                      </a:endParaRPr>
                    </a:p>
                    <a:p>
                      <a:pPr marL="0" lvl="0" indent="0" algn="l" rtl="0">
                        <a:lnSpc>
                          <a:spcPct val="115000"/>
                        </a:lnSpc>
                        <a:spcBef>
                          <a:spcPts val="1200"/>
                        </a:spcBef>
                        <a:spcAft>
                          <a:spcPts val="0"/>
                        </a:spcAft>
                        <a:buClr>
                          <a:schemeClr val="dk1"/>
                        </a:buClr>
                        <a:buSzPts val="1100"/>
                        <a:buFont typeface="Arial"/>
                        <a:buNone/>
                      </a:pPr>
                      <a:r>
                        <a:rPr lang="de" sz="1100">
                          <a:solidFill>
                            <a:schemeClr val="dk1"/>
                          </a:solidFill>
                        </a:rPr>
                        <a:t>- They involved hostile (criminal) activity across in- ternational borders.</a:t>
                      </a:r>
                      <a:endParaRPr sz="1100">
                        <a:solidFill>
                          <a:schemeClr val="dk1"/>
                        </a:solidFill>
                      </a:endParaRPr>
                    </a:p>
                    <a:p>
                      <a:pPr marL="0" lvl="0" indent="0" algn="l" rtl="0">
                        <a:lnSpc>
                          <a:spcPct val="115000"/>
                        </a:lnSpc>
                        <a:spcBef>
                          <a:spcPts val="1200"/>
                        </a:spcBef>
                        <a:spcAft>
                          <a:spcPts val="0"/>
                        </a:spcAft>
                        <a:buClr>
                          <a:schemeClr val="dk1"/>
                        </a:buClr>
                        <a:buSzPts val="1100"/>
                        <a:buFont typeface="Arial"/>
                        <a:buNone/>
                      </a:pPr>
                      <a:r>
                        <a:rPr lang="de" sz="1100">
                          <a:solidFill>
                            <a:schemeClr val="dk1"/>
                          </a:solidFill>
                        </a:rPr>
                        <a:t>- The targets included both governmental and non- governmental organizations with ties to sovereign governments in multiple nations.</a:t>
                      </a:r>
                      <a:endParaRPr sz="1100">
                        <a:solidFill>
                          <a:schemeClr val="dk1"/>
                        </a:solidFill>
                      </a:endParaRPr>
                    </a:p>
                    <a:p>
                      <a:pPr marL="0" lvl="0" indent="0" algn="l" rtl="0">
                        <a:spcBef>
                          <a:spcPts val="1200"/>
                        </a:spcBef>
                        <a:spcAft>
                          <a:spcPts val="0"/>
                        </a:spcAft>
                        <a:buNone/>
                      </a:pPr>
                      <a:endParaRPr sz="1100"/>
                    </a:p>
                  </a:txBody>
                  <a:tcPr marL="91425" marR="91425" marT="91425" marB="91425"/>
                </a:tc>
                <a:tc>
                  <a:txBody>
                    <a:bodyPr/>
                    <a:lstStyle/>
                    <a:p>
                      <a:pPr marL="0" lvl="0" indent="0" algn="l" rtl="0">
                        <a:lnSpc>
                          <a:spcPct val="115000"/>
                        </a:lnSpc>
                        <a:spcBef>
                          <a:spcPts val="500"/>
                        </a:spcBef>
                        <a:spcAft>
                          <a:spcPts val="0"/>
                        </a:spcAft>
                        <a:buNone/>
                      </a:pPr>
                      <a:r>
                        <a:rPr lang="de" sz="1100">
                          <a:solidFill>
                            <a:schemeClr val="dk1"/>
                          </a:solidFill>
                        </a:rPr>
                        <a:t>1) </a:t>
                      </a:r>
                      <a:endParaRPr sz="1100">
                        <a:solidFill>
                          <a:schemeClr val="dk1"/>
                        </a:solidFill>
                      </a:endParaRPr>
                    </a:p>
                    <a:p>
                      <a:pPr marL="0" lvl="0" indent="0" algn="l" rtl="0">
                        <a:lnSpc>
                          <a:spcPct val="115000"/>
                        </a:lnSpc>
                        <a:spcBef>
                          <a:spcPts val="500"/>
                        </a:spcBef>
                        <a:spcAft>
                          <a:spcPts val="0"/>
                        </a:spcAft>
                        <a:buNone/>
                      </a:pPr>
                      <a:r>
                        <a:rPr lang="de" sz="1100">
                          <a:solidFill>
                            <a:schemeClr val="dk1"/>
                          </a:solidFill>
                        </a:rPr>
                        <a:t>-BKIS’s actions drew a great deal of attention and controversy in the middle of a media frenzy surrounding the high-profile DDoS attacks. </a:t>
                      </a:r>
                      <a:endParaRPr sz="1100">
                        <a:solidFill>
                          <a:schemeClr val="dk1"/>
                        </a:solidFill>
                      </a:endParaRPr>
                    </a:p>
                    <a:p>
                      <a:pPr marL="0" lvl="0" indent="0" algn="l" rtl="0">
                        <a:lnSpc>
                          <a:spcPct val="115000"/>
                        </a:lnSpc>
                        <a:spcBef>
                          <a:spcPts val="1200"/>
                        </a:spcBef>
                        <a:spcAft>
                          <a:spcPts val="0"/>
                        </a:spcAft>
                        <a:buNone/>
                      </a:pPr>
                      <a:r>
                        <a:rPr lang="de" sz="1100">
                          <a:solidFill>
                            <a:schemeClr val="dk1"/>
                          </a:solidFill>
                        </a:rPr>
                        <a:t>-attacks were fast moving and aggressive (impacting avail- ability),</a:t>
                      </a:r>
                      <a:endParaRPr sz="1100">
                        <a:solidFill>
                          <a:schemeClr val="dk1"/>
                        </a:solidFill>
                      </a:endParaRPr>
                    </a:p>
                    <a:p>
                      <a:pPr marL="0" lvl="0" indent="0" algn="l" rtl="0">
                        <a:lnSpc>
                          <a:spcPct val="115000"/>
                        </a:lnSpc>
                        <a:spcBef>
                          <a:spcPts val="1200"/>
                        </a:spcBef>
                        <a:spcAft>
                          <a:spcPts val="0"/>
                        </a:spcAft>
                        <a:buNone/>
                      </a:pPr>
                      <a:r>
                        <a:rPr lang="de" sz="1100">
                          <a:solidFill>
                            <a:schemeClr val="dk1"/>
                          </a:solidFill>
                        </a:rPr>
                        <a:t>2)</a:t>
                      </a:r>
                      <a:endParaRPr sz="1100">
                        <a:solidFill>
                          <a:schemeClr val="dk1"/>
                        </a:solidFill>
                      </a:endParaRPr>
                    </a:p>
                    <a:p>
                      <a:pPr marL="0" lvl="0" indent="0" algn="l" rtl="0">
                        <a:lnSpc>
                          <a:spcPct val="115000"/>
                        </a:lnSpc>
                        <a:spcBef>
                          <a:spcPts val="500"/>
                        </a:spcBef>
                        <a:spcAft>
                          <a:spcPts val="0"/>
                        </a:spcAft>
                        <a:buClr>
                          <a:schemeClr val="dk1"/>
                        </a:buClr>
                        <a:buSzPts val="1100"/>
                        <a:buFont typeface="Arial"/>
                        <a:buNone/>
                      </a:pPr>
                      <a:r>
                        <a:rPr lang="de" sz="1100">
                          <a:solidFill>
                            <a:schemeClr val="dk1"/>
                          </a:solidFill>
                        </a:rPr>
                        <a:t>-the researchers acted methodically, deliberately, and didn’t go public until well after they reported to the victims and the victims’ respective law enforcement authorities.</a:t>
                      </a:r>
                      <a:endParaRPr sz="1100">
                        <a:solidFill>
                          <a:schemeClr val="dk1"/>
                        </a:solidFill>
                      </a:endParaRPr>
                    </a:p>
                    <a:p>
                      <a:pPr marL="0" lvl="0" indent="0" algn="l" rtl="0">
                        <a:lnSpc>
                          <a:spcPct val="115000"/>
                        </a:lnSpc>
                        <a:spcBef>
                          <a:spcPts val="1200"/>
                        </a:spcBef>
                        <a:spcAft>
                          <a:spcPts val="1200"/>
                        </a:spcAft>
                        <a:buNone/>
                      </a:pPr>
                      <a:r>
                        <a:rPr lang="de" sz="1100">
                          <a:solidFill>
                            <a:schemeClr val="dk1"/>
                          </a:solidFill>
                        </a:rPr>
                        <a:t>-involved more subtle and concealed attacks on information and information systems (impacting integrity and confidentiality).</a:t>
                      </a:r>
                      <a:endParaRPr sz="1100"/>
                    </a:p>
                  </a:txBody>
                  <a:tcPr marL="91425" marR="91425" marT="91425" marB="91425"/>
                </a:tc>
                <a:extLst>
                  <a:ext uri="{0D108BD9-81ED-4DB2-BD59-A6C34878D82A}">
                    <a16:rowId xmlns:a16="http://schemas.microsoft.com/office/drawing/2014/main" val="10001"/>
                  </a:ext>
                </a:extLst>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2"/>
        <p:cNvGrpSpPr/>
        <p:nvPr/>
      </p:nvGrpSpPr>
      <p:grpSpPr>
        <a:xfrm>
          <a:off x="0" y="0"/>
          <a:ext cx="0" cy="0"/>
          <a:chOff x="0" y="0"/>
          <a:chExt cx="0" cy="0"/>
        </a:xfrm>
      </p:grpSpPr>
      <p:sp>
        <p:nvSpPr>
          <p:cNvPr id="73" name="Google Shape;73;p16"/>
          <p:cNvSpPr txBox="1">
            <a:spLocks noGrp="1"/>
          </p:cNvSpPr>
          <p:nvPr>
            <p:ph type="title"/>
          </p:nvPr>
        </p:nvSpPr>
        <p:spPr>
          <a:xfrm>
            <a:off x="311700" y="15397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What is Ethics? </a:t>
            </a:r>
            <a:endParaRPr sz="2400"/>
          </a:p>
        </p:txBody>
      </p:sp>
      <p:sp>
        <p:nvSpPr>
          <p:cNvPr id="74" name="Google Shape;74;p16"/>
          <p:cNvSpPr txBox="1">
            <a:spLocks noGrp="1"/>
          </p:cNvSpPr>
          <p:nvPr>
            <p:ph type="body" idx="1"/>
          </p:nvPr>
        </p:nvSpPr>
        <p:spPr>
          <a:xfrm>
            <a:off x="311700" y="471200"/>
            <a:ext cx="8520600" cy="34164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None/>
            </a:pPr>
            <a:r>
              <a:rPr lang="de" sz="1200">
                <a:solidFill>
                  <a:schemeClr val="dk1"/>
                </a:solidFill>
              </a:rPr>
              <a:t>“The field of ethics ( moral philosophy) involves systematizing, defending, and recommending concepts of right and wrong behavior.” </a:t>
            </a:r>
            <a:endParaRPr sz="1200">
              <a:solidFill>
                <a:schemeClr val="dk1"/>
              </a:solidFill>
            </a:endParaRPr>
          </a:p>
          <a:p>
            <a:pPr marL="0" lvl="0" indent="0" algn="l" rtl="0">
              <a:spcBef>
                <a:spcPts val="1200"/>
              </a:spcBef>
              <a:spcAft>
                <a:spcPts val="0"/>
              </a:spcAft>
              <a:buNone/>
            </a:pPr>
            <a:r>
              <a:rPr lang="de" sz="1200">
                <a:solidFill>
                  <a:schemeClr val="dk1"/>
                </a:solidFill>
              </a:rPr>
              <a:t>→ Normative ethics = subfield that seeks to develop a set of morals or guiding principles to influence the conduct of individuals/ groups within a population (eg.  profession)</a:t>
            </a:r>
            <a:endParaRPr sz="1200">
              <a:solidFill>
                <a:schemeClr val="dk1"/>
              </a:solidFill>
            </a:endParaRPr>
          </a:p>
          <a:p>
            <a:pPr marL="0" lvl="0" indent="0" algn="l" rtl="0">
              <a:spcBef>
                <a:spcPts val="1200"/>
              </a:spcBef>
              <a:spcAft>
                <a:spcPts val="0"/>
              </a:spcAft>
              <a:buNone/>
            </a:pPr>
            <a:r>
              <a:rPr lang="de" sz="1200">
                <a:solidFill>
                  <a:schemeClr val="dk1"/>
                </a:solidFill>
              </a:rPr>
              <a:t>Three main strategies:</a:t>
            </a:r>
            <a:endParaRPr sz="1200">
              <a:solidFill>
                <a:schemeClr val="dk1"/>
              </a:solidFill>
            </a:endParaRPr>
          </a:p>
          <a:p>
            <a:pPr marL="0" lvl="0" indent="0" algn="l" rtl="0">
              <a:spcBef>
                <a:spcPts val="1200"/>
              </a:spcBef>
              <a:spcAft>
                <a:spcPts val="0"/>
              </a:spcAft>
              <a:buNone/>
            </a:pPr>
            <a:r>
              <a:rPr lang="de" sz="1200" i="1">
                <a:solidFill>
                  <a:schemeClr val="dk1"/>
                </a:solidFill>
              </a:rPr>
              <a:t>-Consequentialism: </a:t>
            </a:r>
            <a:r>
              <a:rPr lang="de" sz="1200">
                <a:solidFill>
                  <a:schemeClr val="dk1"/>
                </a:solidFill>
              </a:rPr>
              <a:t>espouses that the “end justifies the means.” ( torture would evaluate the benefits of the information gained in relation to the loss of an individual’s rights)</a:t>
            </a:r>
            <a:endParaRPr sz="1200">
              <a:solidFill>
                <a:schemeClr val="dk1"/>
              </a:solidFill>
            </a:endParaRPr>
          </a:p>
          <a:p>
            <a:pPr marL="0" lvl="0" indent="0" algn="l" rtl="0">
              <a:spcBef>
                <a:spcPts val="1200"/>
              </a:spcBef>
              <a:spcAft>
                <a:spcPts val="0"/>
              </a:spcAft>
              <a:buNone/>
            </a:pPr>
            <a:r>
              <a:rPr lang="de" sz="1200">
                <a:solidFill>
                  <a:schemeClr val="dk1"/>
                </a:solidFill>
              </a:rPr>
              <a:t>- </a:t>
            </a:r>
            <a:r>
              <a:rPr lang="de" sz="1200" i="1">
                <a:solidFill>
                  <a:schemeClr val="dk1"/>
                </a:solidFill>
              </a:rPr>
              <a:t>Deontology</a:t>
            </a:r>
            <a:r>
              <a:rPr lang="de" sz="1200">
                <a:solidFill>
                  <a:schemeClr val="dk1"/>
                </a:solidFill>
              </a:rPr>
              <a:t> (duty-based ethics): looks at the rightness/wrongness of the acts themselves and the duty to follow rules. ( it’s never acceptable to torture anyone, for any reason)</a:t>
            </a:r>
            <a:endParaRPr sz="1200">
              <a:solidFill>
                <a:schemeClr val="dk1"/>
              </a:solidFill>
            </a:endParaRPr>
          </a:p>
          <a:p>
            <a:pPr marL="0" lvl="0" indent="0" algn="l" rtl="0">
              <a:spcBef>
                <a:spcPts val="1200"/>
              </a:spcBef>
              <a:spcAft>
                <a:spcPts val="0"/>
              </a:spcAft>
              <a:buNone/>
            </a:pPr>
            <a:r>
              <a:rPr lang="de" sz="1200">
                <a:solidFill>
                  <a:schemeClr val="dk1"/>
                </a:solidFill>
              </a:rPr>
              <a:t>-</a:t>
            </a:r>
            <a:r>
              <a:rPr lang="de" sz="1200" i="1">
                <a:solidFill>
                  <a:schemeClr val="dk1"/>
                </a:solidFill>
              </a:rPr>
              <a:t>Virtue ethics: </a:t>
            </a:r>
            <a:r>
              <a:rPr lang="de" sz="1200">
                <a:solidFill>
                  <a:schemeClr val="dk1"/>
                </a:solidFill>
              </a:rPr>
              <a:t>considers the character of the person making the choice, rather than the act/consequences. ( consider an individual’s strong moral foundation and history of acting in virtuous ways when evaluating their decision to use torture)</a:t>
            </a:r>
            <a:endParaRPr sz="1200">
              <a:solidFill>
                <a:schemeClr val="dk1"/>
              </a:solidFill>
            </a:endParaRPr>
          </a:p>
          <a:p>
            <a:pPr marL="0" lvl="0" indent="0" algn="l" rtl="0">
              <a:spcBef>
                <a:spcPts val="1200"/>
              </a:spcBef>
              <a:spcAft>
                <a:spcPts val="0"/>
              </a:spcAft>
              <a:buNone/>
            </a:pPr>
            <a:r>
              <a:rPr lang="de" sz="1200" b="1">
                <a:solidFill>
                  <a:schemeClr val="dk1"/>
                </a:solidFill>
              </a:rPr>
              <a:t>Computer ethics  from James Moor: “A typical problem in computer ethics arises because there is a policy vacuum about how computer technology should be used. Computers provide us with new capabilities and these in turn give us new choices for action. Often, either no policies for conduct in these situations exist or existing policies seem inadequate. A central task of computer ethics is to determine what we should do in such cases—that is, to formulate policies to guide our actions.”</a:t>
            </a:r>
            <a:endParaRPr sz="1200" b="1">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Clr>
                <a:schemeClr val="dk1"/>
              </a:buClr>
              <a:buSzPts val="1100"/>
              <a:buFont typeface="Arial"/>
              <a:buNone/>
            </a:pPr>
            <a:endParaRPr sz="1000">
              <a:solidFill>
                <a:schemeClr val="dk1"/>
              </a:solidFill>
            </a:endParaRPr>
          </a:p>
          <a:p>
            <a:pPr marL="0" lvl="0" indent="0" algn="l" rtl="0">
              <a:spcBef>
                <a:spcPts val="1200"/>
              </a:spcBef>
              <a:spcAft>
                <a:spcPts val="1600"/>
              </a:spcAft>
              <a:buNone/>
            </a:pPr>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8"/>
        <p:cNvGrpSpPr/>
        <p:nvPr/>
      </p:nvGrpSpPr>
      <p:grpSpPr>
        <a:xfrm>
          <a:off x="0" y="0"/>
          <a:ext cx="0" cy="0"/>
          <a:chOff x="0" y="0"/>
          <a:chExt cx="0" cy="0"/>
        </a:xfrm>
      </p:grpSpPr>
      <p:sp>
        <p:nvSpPr>
          <p:cNvPr id="79" name="Google Shape;79;p17"/>
          <p:cNvSpPr txBox="1">
            <a:spLocks noGrp="1"/>
          </p:cNvSpPr>
          <p:nvPr>
            <p:ph type="title"/>
          </p:nvPr>
        </p:nvSpPr>
        <p:spPr>
          <a:xfrm>
            <a:off x="311700" y="1576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Existing ethical guidelines</a:t>
            </a:r>
            <a:endParaRPr sz="2400"/>
          </a:p>
        </p:txBody>
      </p:sp>
      <p:sp>
        <p:nvSpPr>
          <p:cNvPr id="80" name="Google Shape;80;p17"/>
          <p:cNvSpPr txBox="1">
            <a:spLocks noGrp="1"/>
          </p:cNvSpPr>
          <p:nvPr>
            <p:ph type="body" idx="1"/>
          </p:nvPr>
        </p:nvSpPr>
        <p:spPr>
          <a:xfrm>
            <a:off x="311700" y="863550"/>
            <a:ext cx="8520600" cy="3416400"/>
          </a:xfrm>
          <a:prstGeom prst="rect">
            <a:avLst/>
          </a:prstGeom>
        </p:spPr>
        <p:txBody>
          <a:bodyPr spcFirstLastPara="1" wrap="square" lIns="91425" tIns="91425" rIns="91425" bIns="91425" anchor="t" anchorCtr="0">
            <a:noAutofit/>
          </a:bodyPr>
          <a:lstStyle/>
          <a:p>
            <a:pPr marL="457200" lvl="0" indent="-311150" algn="l" rtl="0">
              <a:spcBef>
                <a:spcPts val="0"/>
              </a:spcBef>
              <a:spcAft>
                <a:spcPts val="0"/>
              </a:spcAft>
              <a:buSzPts val="1300"/>
              <a:buChar char="●"/>
            </a:pPr>
            <a:r>
              <a:rPr lang="de" sz="1300"/>
              <a:t>Nuremberg Code (1947) first call for consent and voluntary participation</a:t>
            </a:r>
            <a:endParaRPr sz="1300"/>
          </a:p>
          <a:p>
            <a:pPr marL="457200" lvl="0" indent="-311150" algn="l" rtl="0">
              <a:spcBef>
                <a:spcPts val="0"/>
              </a:spcBef>
              <a:spcAft>
                <a:spcPts val="0"/>
              </a:spcAft>
              <a:buSzPts val="1300"/>
              <a:buChar char="●"/>
            </a:pPr>
            <a:r>
              <a:rPr lang="de" sz="1300"/>
              <a:t>Belmont report</a:t>
            </a:r>
            <a:endParaRPr sz="1300"/>
          </a:p>
          <a:p>
            <a:pPr marL="914400" lvl="1" indent="-311150" algn="l" rtl="0">
              <a:spcBef>
                <a:spcPts val="0"/>
              </a:spcBef>
              <a:spcAft>
                <a:spcPts val="0"/>
              </a:spcAft>
              <a:buSzPts val="1300"/>
              <a:buChar char="○"/>
            </a:pPr>
            <a:r>
              <a:rPr lang="de" sz="1300"/>
              <a:t>respect for persons</a:t>
            </a:r>
            <a:endParaRPr sz="1300"/>
          </a:p>
          <a:p>
            <a:pPr marL="914400" lvl="1" indent="-311150" algn="l" rtl="0">
              <a:spcBef>
                <a:spcPts val="0"/>
              </a:spcBef>
              <a:spcAft>
                <a:spcPts val="0"/>
              </a:spcAft>
              <a:buSzPts val="1300"/>
              <a:buChar char="○"/>
            </a:pPr>
            <a:r>
              <a:rPr lang="de" sz="1300"/>
              <a:t>benefience</a:t>
            </a:r>
            <a:endParaRPr sz="1300"/>
          </a:p>
          <a:p>
            <a:pPr marL="914400" lvl="1" indent="-311150" algn="l" rtl="0">
              <a:spcBef>
                <a:spcPts val="0"/>
              </a:spcBef>
              <a:spcAft>
                <a:spcPts val="0"/>
              </a:spcAft>
              <a:buSzPts val="1300"/>
              <a:buChar char="○"/>
            </a:pPr>
            <a:r>
              <a:rPr lang="de" sz="1300"/>
              <a:t>justice</a:t>
            </a:r>
            <a:endParaRPr sz="1300"/>
          </a:p>
          <a:p>
            <a:pPr marL="0" lvl="0" indent="0" algn="l" rtl="0">
              <a:spcBef>
                <a:spcPts val="1600"/>
              </a:spcBef>
              <a:spcAft>
                <a:spcPts val="0"/>
              </a:spcAft>
              <a:buNone/>
            </a:pPr>
            <a:r>
              <a:rPr lang="de" sz="1300"/>
              <a:t>→ today more than a thousand laws, regulations, and guidelines worldwide</a:t>
            </a:r>
            <a:endParaRPr sz="1300"/>
          </a:p>
          <a:p>
            <a:pPr marL="457200" lvl="0" indent="-311150" algn="l" rtl="0">
              <a:spcBef>
                <a:spcPts val="1600"/>
              </a:spcBef>
              <a:spcAft>
                <a:spcPts val="0"/>
              </a:spcAft>
              <a:buSzPts val="1300"/>
              <a:buChar char="●"/>
            </a:pPr>
            <a:r>
              <a:rPr lang="de" sz="1300"/>
              <a:t>ethical discussions of responding to computer attacks often focus on “use of force” or self-defense analogies</a:t>
            </a:r>
            <a:endParaRPr sz="1300"/>
          </a:p>
          <a:p>
            <a:pPr marL="457200" lvl="0" indent="-311150" algn="l" rtl="0">
              <a:spcBef>
                <a:spcPts val="0"/>
              </a:spcBef>
              <a:spcAft>
                <a:spcPts val="0"/>
              </a:spcAft>
              <a:buSzPts val="1300"/>
              <a:buChar char="●"/>
            </a:pPr>
            <a:r>
              <a:rPr lang="de" sz="1300"/>
              <a:t>There are various professional organizations, individual companies, academic institutions and each have their own ethcial codes</a:t>
            </a:r>
            <a:endParaRPr sz="1300"/>
          </a:p>
          <a:p>
            <a:pPr marL="457200" lvl="0" indent="-311150" algn="l" rtl="0">
              <a:spcBef>
                <a:spcPts val="0"/>
              </a:spcBef>
              <a:spcAft>
                <a:spcPts val="0"/>
              </a:spcAft>
              <a:buSzPts val="1300"/>
              <a:buChar char="●"/>
            </a:pPr>
            <a:r>
              <a:rPr lang="de" sz="1300"/>
              <a:t>International Rules of Engagement:</a:t>
            </a:r>
            <a:endParaRPr sz="1300"/>
          </a:p>
          <a:p>
            <a:pPr marL="457200" lvl="0" indent="0" algn="l" rtl="0">
              <a:spcBef>
                <a:spcPts val="1600"/>
              </a:spcBef>
              <a:spcAft>
                <a:spcPts val="0"/>
              </a:spcAft>
              <a:buNone/>
            </a:pPr>
            <a:r>
              <a:rPr lang="de" sz="1300">
                <a:solidFill>
                  <a:schemeClr val="dk1"/>
                </a:solidFill>
              </a:rPr>
              <a:t>→ computer intrusions based on these guidelines.1 They identify three core ethical principles: defense, necessity, and evidentiary (inspired by battlefield rules)</a:t>
            </a:r>
            <a:endParaRPr sz="1300">
              <a:solidFill>
                <a:schemeClr val="dk1"/>
              </a:solidFill>
            </a:endParaRPr>
          </a:p>
          <a:p>
            <a:pPr marL="457200" lvl="0" indent="0" algn="l" rtl="0">
              <a:spcBef>
                <a:spcPts val="1600"/>
              </a:spcBef>
              <a:spcAft>
                <a:spcPts val="0"/>
              </a:spcAft>
              <a:buNone/>
            </a:pPr>
            <a:endParaRPr/>
          </a:p>
          <a:p>
            <a:pPr marL="0" lvl="0" indent="0" algn="l" rtl="0">
              <a:spcBef>
                <a:spcPts val="1600"/>
              </a:spcBef>
              <a:spcAft>
                <a:spcPts val="0"/>
              </a:spcAft>
              <a:buNone/>
            </a:pPr>
            <a:endParaRPr/>
          </a:p>
          <a:p>
            <a:pPr marL="0" lvl="0" indent="0" algn="l" rtl="0">
              <a:spcBef>
                <a:spcPts val="1600"/>
              </a:spcBef>
              <a:spcAft>
                <a:spcPts val="0"/>
              </a:spcAft>
              <a:buNone/>
            </a:pPr>
            <a:endParaRPr/>
          </a:p>
          <a:p>
            <a:pPr marL="0" lvl="0" indent="0" algn="l" rtl="0">
              <a:spcBef>
                <a:spcPts val="1600"/>
              </a:spcBef>
              <a:spcAft>
                <a:spcPts val="1600"/>
              </a:spcAft>
              <a:buNone/>
            </a:pPr>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Google Shape;85;p1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Limitation of existing standards</a:t>
            </a:r>
            <a:endParaRPr sz="2400"/>
          </a:p>
        </p:txBody>
      </p:sp>
      <p:sp>
        <p:nvSpPr>
          <p:cNvPr id="86" name="Google Shape;86;p18"/>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457200" lvl="0" indent="-342900" algn="l" rtl="0">
              <a:spcBef>
                <a:spcPts val="0"/>
              </a:spcBef>
              <a:spcAft>
                <a:spcPts val="0"/>
              </a:spcAft>
              <a:buSzPts val="1800"/>
              <a:buChar char="●"/>
            </a:pPr>
            <a:r>
              <a:rPr lang="de"/>
              <a:t>absence of shared community values</a:t>
            </a:r>
            <a:endParaRPr/>
          </a:p>
          <a:p>
            <a:pPr marL="0" lvl="0" indent="0" algn="l" rtl="0">
              <a:spcBef>
                <a:spcPts val="1600"/>
              </a:spcBef>
              <a:spcAft>
                <a:spcPts val="0"/>
              </a:spcAft>
              <a:buNone/>
            </a:pPr>
            <a:endParaRPr/>
          </a:p>
          <a:p>
            <a:pPr marL="457200" lvl="0" indent="-342900" algn="l" rtl="0">
              <a:spcBef>
                <a:spcPts val="1600"/>
              </a:spcBef>
              <a:spcAft>
                <a:spcPts val="0"/>
              </a:spcAft>
              <a:buSzPts val="1800"/>
              <a:buChar char="●"/>
            </a:pPr>
            <a:r>
              <a:rPr lang="de"/>
              <a:t>lack of consensus on enforcement</a:t>
            </a:r>
            <a:endParaRPr/>
          </a:p>
          <a:p>
            <a:pPr marL="0" lvl="0" indent="0" algn="l" rtl="0">
              <a:spcBef>
                <a:spcPts val="1600"/>
              </a:spcBef>
              <a:spcAft>
                <a:spcPts val="0"/>
              </a:spcAft>
              <a:buNone/>
            </a:pPr>
            <a:endParaRPr/>
          </a:p>
          <a:p>
            <a:pPr marL="457200" lvl="0" indent="-342900" algn="l" rtl="0">
              <a:spcBef>
                <a:spcPts val="1600"/>
              </a:spcBef>
              <a:spcAft>
                <a:spcPts val="0"/>
              </a:spcAft>
              <a:buSzPts val="1800"/>
              <a:buChar char="●"/>
            </a:pPr>
            <a:r>
              <a:rPr lang="de"/>
              <a:t>limited individual expertise</a:t>
            </a:r>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Google Shape;91;p1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2400"/>
              <a:t>Moving Forward as a Community </a:t>
            </a:r>
            <a:endParaRPr sz="2400"/>
          </a:p>
          <a:p>
            <a:pPr marL="0" lvl="0" indent="0" algn="l" rtl="0">
              <a:spcBef>
                <a:spcPts val="0"/>
              </a:spcBef>
              <a:spcAft>
                <a:spcPts val="0"/>
              </a:spcAft>
              <a:buNone/>
            </a:pPr>
            <a:r>
              <a:rPr lang="de" sz="2400"/>
              <a:t>- </a:t>
            </a:r>
            <a:r>
              <a:rPr lang="de" sz="1400">
                <a:solidFill>
                  <a:schemeClr val="dk2"/>
                </a:solidFill>
              </a:rPr>
              <a:t>How can we help to build an active and thriving computer security ethics community? </a:t>
            </a:r>
            <a:r>
              <a:rPr lang="de" sz="2400"/>
              <a:t> </a:t>
            </a:r>
            <a:endParaRPr sz="2400"/>
          </a:p>
        </p:txBody>
      </p:sp>
      <p:sp>
        <p:nvSpPr>
          <p:cNvPr id="92" name="Google Shape;92;p19"/>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sz="1400"/>
          </a:p>
          <a:p>
            <a:pPr marL="457200" lvl="0" indent="-298450" algn="l" rtl="0">
              <a:spcBef>
                <a:spcPts val="1600"/>
              </a:spcBef>
              <a:spcAft>
                <a:spcPts val="0"/>
              </a:spcAft>
              <a:buClr>
                <a:srgbClr val="1A1A1A"/>
              </a:buClr>
              <a:buSzPts val="1100"/>
              <a:buChar char="●"/>
            </a:pPr>
            <a:r>
              <a:rPr lang="de" sz="1100" b="1" i="1">
                <a:solidFill>
                  <a:srgbClr val="1A1A1A"/>
                </a:solidFill>
              </a:rPr>
              <a:t>Building Personal Ethical Decision Making Abilities</a:t>
            </a:r>
            <a:endParaRPr sz="1100" b="1" i="1">
              <a:solidFill>
                <a:srgbClr val="1A1A1A"/>
              </a:solidFill>
            </a:endParaRPr>
          </a:p>
          <a:p>
            <a:pPr marL="0" lvl="0" indent="0" algn="l" rtl="0">
              <a:spcBef>
                <a:spcPts val="1200"/>
              </a:spcBef>
              <a:spcAft>
                <a:spcPts val="0"/>
              </a:spcAft>
              <a:buNone/>
            </a:pPr>
            <a:r>
              <a:rPr lang="de" sz="1100" b="1" i="1">
                <a:solidFill>
                  <a:srgbClr val="1A1A1A"/>
                </a:solidFill>
              </a:rPr>
              <a:t>case study approach: </a:t>
            </a:r>
            <a:endParaRPr sz="1100" b="1" i="1">
              <a:solidFill>
                <a:srgbClr val="1A1A1A"/>
              </a:solidFill>
            </a:endParaRPr>
          </a:p>
          <a:p>
            <a:pPr marL="0" lvl="0" indent="0" algn="l" rtl="0">
              <a:spcBef>
                <a:spcPts val="1200"/>
              </a:spcBef>
              <a:spcAft>
                <a:spcPts val="0"/>
              </a:spcAft>
              <a:buNone/>
            </a:pPr>
            <a:r>
              <a:rPr lang="de" sz="1000">
                <a:solidFill>
                  <a:schemeClr val="dk1"/>
                </a:solidFill>
              </a:rPr>
              <a:t>identify key ethical principles (detail the case study, identify specific ethical issues raised by the case, call on personal experience and skills for evaluation, apply a systematic analysis technique) → however will vary based  on ones fundamental ethical approach</a:t>
            </a:r>
            <a:endParaRPr sz="1000">
              <a:solidFill>
                <a:schemeClr val="dk1"/>
              </a:solidFill>
            </a:endParaRPr>
          </a:p>
          <a:p>
            <a:pPr marL="0" lvl="0" indent="0" algn="l" rtl="0">
              <a:spcBef>
                <a:spcPts val="1200"/>
              </a:spcBef>
              <a:spcAft>
                <a:spcPts val="0"/>
              </a:spcAft>
              <a:buNone/>
            </a:pPr>
            <a:r>
              <a:rPr lang="de" sz="1000">
                <a:solidFill>
                  <a:schemeClr val="dk1"/>
                </a:solidFill>
              </a:rPr>
              <a:t>generic questions useful in ehtical decision-making: </a:t>
            </a:r>
            <a:endParaRPr sz="1000">
              <a:solidFill>
                <a:schemeClr val="dk1"/>
              </a:solidFill>
            </a:endParaRPr>
          </a:p>
          <a:p>
            <a:pPr marL="0" lvl="0" indent="0" algn="l" rtl="0">
              <a:spcBef>
                <a:spcPts val="1200"/>
              </a:spcBef>
              <a:spcAft>
                <a:spcPts val="0"/>
              </a:spcAft>
              <a:buNone/>
            </a:pPr>
            <a:r>
              <a:rPr lang="de" sz="1000">
                <a:solidFill>
                  <a:schemeClr val="dk1"/>
                </a:solidFill>
              </a:rPr>
              <a:t>-Does the research aim to protect a specific population, and if so, which population </a:t>
            </a:r>
            <a:endParaRPr sz="1000">
              <a:solidFill>
                <a:schemeClr val="dk1"/>
              </a:solidFill>
            </a:endParaRPr>
          </a:p>
          <a:p>
            <a:pPr marL="0" lvl="0" indent="0" algn="l" rtl="0">
              <a:spcBef>
                <a:spcPts val="500"/>
              </a:spcBef>
              <a:spcAft>
                <a:spcPts val="0"/>
              </a:spcAft>
              <a:buNone/>
            </a:pPr>
            <a:r>
              <a:rPr lang="de" sz="1000">
                <a:solidFill>
                  <a:schemeClr val="dk1"/>
                </a:solidFill>
              </a:rPr>
              <a:t>-can studying malicious behavior achieve multiple simultaneous benefits to society</a:t>
            </a:r>
            <a:endParaRPr sz="1000">
              <a:solidFill>
                <a:schemeClr val="dk1"/>
              </a:solidFill>
            </a:endParaRPr>
          </a:p>
          <a:p>
            <a:pPr marL="0" lvl="0" indent="0" algn="l" rtl="0">
              <a:spcBef>
                <a:spcPts val="500"/>
              </a:spcBef>
              <a:spcAft>
                <a:spcPts val="0"/>
              </a:spcAft>
              <a:buNone/>
            </a:pPr>
            <a:r>
              <a:rPr lang="de" sz="1000">
                <a:solidFill>
                  <a:schemeClr val="dk1"/>
                </a:solidFill>
              </a:rPr>
              <a:t>-Who benefits more from publication of research findings, and in what order</a:t>
            </a:r>
            <a:endParaRPr sz="1000">
              <a:solidFill>
                <a:schemeClr val="dk1"/>
              </a:solidFill>
            </a:endParaRPr>
          </a:p>
          <a:p>
            <a:pPr marL="0" lvl="0" indent="0" algn="l" rtl="0">
              <a:spcBef>
                <a:spcPts val="500"/>
              </a:spcBef>
              <a:spcAft>
                <a:spcPts val="0"/>
              </a:spcAft>
              <a:buNone/>
            </a:pPr>
            <a:r>
              <a:rPr lang="de" sz="1000">
                <a:solidFill>
                  <a:schemeClr val="dk1"/>
                </a:solidFill>
              </a:rPr>
              <a:t>-Is there another way to accomplish the desired re- search results?</a:t>
            </a:r>
            <a:endParaRPr sz="1000">
              <a:solidFill>
                <a:schemeClr val="dk1"/>
              </a:solidFill>
            </a:endParaRPr>
          </a:p>
          <a:p>
            <a:pPr marL="0" lvl="0" indent="0" algn="l" rtl="0">
              <a:spcBef>
                <a:spcPts val="500"/>
              </a:spcBef>
              <a:spcAft>
                <a:spcPts val="0"/>
              </a:spcAft>
              <a:buNone/>
            </a:pPr>
            <a:r>
              <a:rPr lang="de" sz="1000">
                <a:solidFill>
                  <a:schemeClr val="dk1"/>
                </a:solidFill>
              </a:rPr>
              <a:t>-What is the safest way to disseminate research results without risking improper use by </a:t>
            </a: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Clr>
                <a:schemeClr val="dk1"/>
              </a:buClr>
              <a:buSzPts val="1100"/>
              <a:buFont typeface="Arial"/>
              <a:buNone/>
            </a:pPr>
            <a:endParaRPr sz="1100" i="1">
              <a:solidFill>
                <a:srgbClr val="1A1A1A"/>
              </a:solidFill>
            </a:endParaRPr>
          </a:p>
          <a:p>
            <a:pPr marL="0" lvl="0" indent="0" algn="l" rtl="0">
              <a:spcBef>
                <a:spcPts val="1200"/>
              </a:spcBef>
              <a:spcAft>
                <a:spcPts val="1600"/>
              </a:spcAft>
              <a:buNone/>
            </a:pPr>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Google Shape;97;p20"/>
          <p:cNvSpPr txBox="1">
            <a:spLocks noGrp="1"/>
          </p:cNvSpPr>
          <p:nvPr>
            <p:ph type="title"/>
          </p:nvPr>
        </p:nvSpPr>
        <p:spPr>
          <a:xfrm>
            <a:off x="141375" y="-572700"/>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98" name="Google Shape;98;p20"/>
          <p:cNvSpPr txBox="1">
            <a:spLocks noGrp="1"/>
          </p:cNvSpPr>
          <p:nvPr>
            <p:ph type="body" idx="1"/>
          </p:nvPr>
        </p:nvSpPr>
        <p:spPr>
          <a:xfrm>
            <a:off x="141375" y="234200"/>
            <a:ext cx="8781900" cy="42816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200" b="1" i="1">
                <a:solidFill>
                  <a:srgbClr val="000000"/>
                </a:solidFill>
              </a:rPr>
              <a:t>Consistency: </a:t>
            </a:r>
            <a:endParaRPr sz="1200" b="1" i="1">
              <a:solidFill>
                <a:srgbClr val="000000"/>
              </a:solidFill>
            </a:endParaRPr>
          </a:p>
          <a:p>
            <a:pPr marL="0" lvl="0" indent="0" algn="l" rtl="0">
              <a:spcBef>
                <a:spcPts val="1600"/>
              </a:spcBef>
              <a:spcAft>
                <a:spcPts val="0"/>
              </a:spcAft>
              <a:buClr>
                <a:schemeClr val="dk1"/>
              </a:buClr>
              <a:buSzPts val="1100"/>
              <a:buFont typeface="Arial"/>
              <a:buNone/>
            </a:pPr>
            <a:r>
              <a:rPr lang="de" sz="1200">
                <a:solidFill>
                  <a:srgbClr val="000000"/>
                </a:solidFill>
              </a:rPr>
              <a:t>All too often, researchers slide between different sets of ethical philosophies and norms or focus narrowly on a single issue or benefit perspective, to justify or critique research. </a:t>
            </a:r>
            <a:endParaRPr sz="1200">
              <a:solidFill>
                <a:srgbClr val="000000"/>
              </a:solidFill>
            </a:endParaRPr>
          </a:p>
          <a:p>
            <a:pPr marL="0" lvl="0" indent="0" algn="l" rtl="0">
              <a:spcBef>
                <a:spcPts val="1200"/>
              </a:spcBef>
              <a:spcAft>
                <a:spcPts val="0"/>
              </a:spcAft>
              <a:buClr>
                <a:schemeClr val="dk1"/>
              </a:buClr>
              <a:buSzPts val="1100"/>
              <a:buFont typeface="Arial"/>
              <a:buNone/>
            </a:pPr>
            <a:r>
              <a:rPr lang="de" sz="1200" b="1" i="1">
                <a:solidFill>
                  <a:srgbClr val="000000"/>
                </a:solidFill>
              </a:rPr>
              <a:t>formal methodologies:</a:t>
            </a:r>
            <a:endParaRPr sz="1200" b="1" i="1">
              <a:solidFill>
                <a:srgbClr val="000000"/>
              </a:solidFill>
            </a:endParaRPr>
          </a:p>
          <a:p>
            <a:pPr marL="0" lvl="0" indent="0" algn="l" rtl="0">
              <a:spcBef>
                <a:spcPts val="1200"/>
              </a:spcBef>
              <a:spcAft>
                <a:spcPts val="0"/>
              </a:spcAft>
              <a:buNone/>
            </a:pPr>
            <a:r>
              <a:rPr lang="de" sz="1200">
                <a:solidFill>
                  <a:srgbClr val="000000"/>
                </a:solidFill>
              </a:rPr>
              <a:t>frequently is the utilitarian view of consequentialism, which seeks to balance the benefits and harms of any research. In this model, we have found </a:t>
            </a:r>
            <a:r>
              <a:rPr lang="de" sz="1200" i="1">
                <a:solidFill>
                  <a:srgbClr val="000000"/>
                </a:solidFill>
              </a:rPr>
              <a:t>stakeholder analysis </a:t>
            </a:r>
            <a:r>
              <a:rPr lang="de" sz="1200">
                <a:solidFill>
                  <a:srgbClr val="000000"/>
                </a:solidFill>
              </a:rPr>
              <a:t>effectively elicits the potential benefits and harms. Stakeholder analysis identifies key players in a situation in terms of their interests, involvement, and relationship (that is, producer or recipient) to outcomes such as benefit or harm.</a:t>
            </a:r>
            <a:endParaRPr sz="1200">
              <a:solidFill>
                <a:srgbClr val="000000"/>
              </a:solidFill>
            </a:endParaRPr>
          </a:p>
          <a:p>
            <a:pPr marL="0" lvl="0" indent="0" algn="l" rtl="0">
              <a:spcBef>
                <a:spcPts val="1200"/>
              </a:spcBef>
              <a:spcAft>
                <a:spcPts val="0"/>
              </a:spcAft>
              <a:buNone/>
            </a:pPr>
            <a:r>
              <a:rPr lang="de" sz="1200" b="1" i="1">
                <a:solidFill>
                  <a:srgbClr val="000000"/>
                </a:solidFill>
              </a:rPr>
              <a:t>Integrity and Accountability</a:t>
            </a:r>
            <a:endParaRPr sz="1200" b="1" i="1">
              <a:solidFill>
                <a:srgbClr val="000000"/>
              </a:solidFill>
            </a:endParaRPr>
          </a:p>
          <a:p>
            <a:pPr marL="0" lvl="0" indent="0" algn="l" rtl="0">
              <a:spcBef>
                <a:spcPts val="1200"/>
              </a:spcBef>
              <a:spcAft>
                <a:spcPts val="0"/>
              </a:spcAft>
              <a:buNone/>
            </a:pPr>
            <a:r>
              <a:rPr lang="de" sz="1200">
                <a:solidFill>
                  <a:srgbClr val="000000"/>
                </a:solidFill>
              </a:rPr>
              <a:t>“Papers should mention how the authors addressed any ethical considerations applicable to the research and user studies, such as passing an IRB review</a:t>
            </a:r>
            <a:endParaRPr sz="1200">
              <a:solidFill>
                <a:srgbClr val="000000"/>
              </a:solidFill>
            </a:endParaRPr>
          </a:p>
          <a:p>
            <a:pPr marL="0" lvl="0" indent="0" algn="l" rtl="0">
              <a:spcBef>
                <a:spcPts val="1200"/>
              </a:spcBef>
              <a:spcAft>
                <a:spcPts val="0"/>
              </a:spcAft>
              <a:buNone/>
            </a:pPr>
            <a:r>
              <a:rPr lang="de" sz="1200" b="1" i="1">
                <a:solidFill>
                  <a:srgbClr val="000000"/>
                </a:solidFill>
              </a:rPr>
              <a:t>Involvement:</a:t>
            </a:r>
            <a:endParaRPr sz="1200" b="1" i="1">
              <a:solidFill>
                <a:srgbClr val="000000"/>
              </a:solidFill>
            </a:endParaRPr>
          </a:p>
          <a:p>
            <a:pPr marL="0" lvl="0" indent="0" algn="l" rtl="0">
              <a:spcBef>
                <a:spcPts val="1200"/>
              </a:spcBef>
              <a:spcAft>
                <a:spcPts val="0"/>
              </a:spcAft>
              <a:buNone/>
            </a:pPr>
            <a:r>
              <a:rPr lang="de" sz="1200">
                <a:solidFill>
                  <a:srgbClr val="000000"/>
                </a:solidFill>
              </a:rPr>
              <a:t>Actively serving on an ethical oversight committee (such as IRBs in US academic institutions) offers an excellent opportunity to both learn the process of human subjects protection and make a local difference.</a:t>
            </a:r>
            <a:endParaRPr sz="1200">
              <a:solidFill>
                <a:srgbClr val="000000"/>
              </a:solidFill>
            </a:endParaRPr>
          </a:p>
          <a:p>
            <a:pPr marL="0" lvl="0" indent="0" algn="l" rtl="0">
              <a:spcBef>
                <a:spcPts val="1200"/>
              </a:spcBef>
              <a:spcAft>
                <a:spcPts val="0"/>
              </a:spcAft>
              <a:buNone/>
            </a:pPr>
            <a:endParaRPr sz="1200">
              <a:solidFill>
                <a:srgbClr val="000000"/>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0"/>
              </a:spcAft>
              <a:buNone/>
            </a:pPr>
            <a:endParaRPr sz="1000">
              <a:solidFill>
                <a:schemeClr val="dk1"/>
              </a:solidFill>
            </a:endParaRPr>
          </a:p>
          <a:p>
            <a:pPr marL="0" lvl="0" indent="0" algn="l" rtl="0">
              <a:spcBef>
                <a:spcPts val="1200"/>
              </a:spcBef>
              <a:spcAft>
                <a:spcPts val="1200"/>
              </a:spcAft>
              <a:buNone/>
            </a:pPr>
            <a:endParaRPr sz="1000">
              <a:solidFill>
                <a:schemeClr val="dk1"/>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Google Shape;103;p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04" name="Google Shape;104;p21"/>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1200"/>
              </a:spcBef>
              <a:spcAft>
                <a:spcPts val="0"/>
              </a:spcAft>
              <a:buNone/>
            </a:pPr>
            <a:r>
              <a:rPr lang="de" sz="1200" b="1" i="1">
                <a:solidFill>
                  <a:schemeClr val="dk1"/>
                </a:solidFill>
              </a:rPr>
              <a:t>Assertion of the Right to Self-Governance:</a:t>
            </a:r>
            <a:endParaRPr sz="1200" b="1" i="1">
              <a:solidFill>
                <a:schemeClr val="dk1"/>
              </a:solidFill>
            </a:endParaRPr>
          </a:p>
          <a:p>
            <a:pPr marL="0" lvl="0" indent="0" algn="l" rtl="0">
              <a:spcBef>
                <a:spcPts val="1200"/>
              </a:spcBef>
              <a:spcAft>
                <a:spcPts val="0"/>
              </a:spcAft>
              <a:buNone/>
            </a:pPr>
            <a:r>
              <a:rPr lang="de" sz="1200">
                <a:solidFill>
                  <a:schemeClr val="dk1"/>
                </a:solidFill>
              </a:rPr>
              <a:t>If we don’t assert our right to self-governance and follow through by self-policing, we might find regulation forced upon us.</a:t>
            </a:r>
            <a:endParaRPr sz="1200" b="1" i="1">
              <a:solidFill>
                <a:srgbClr val="1A1A1A"/>
              </a:solidFill>
            </a:endParaRPr>
          </a:p>
          <a:p>
            <a:pPr marL="0" lvl="0" indent="0" algn="l" rtl="0">
              <a:spcBef>
                <a:spcPts val="1200"/>
              </a:spcBef>
              <a:spcAft>
                <a:spcPts val="0"/>
              </a:spcAft>
              <a:buNone/>
            </a:pPr>
            <a:r>
              <a:rPr lang="de" sz="1200" b="1" i="1">
                <a:solidFill>
                  <a:srgbClr val="1A1A1A"/>
                </a:solidFill>
              </a:rPr>
              <a:t>Take Forward Lessons:</a:t>
            </a:r>
            <a:endParaRPr sz="1200" b="1" i="1">
              <a:solidFill>
                <a:srgbClr val="1A1A1A"/>
              </a:solidFill>
            </a:endParaRPr>
          </a:p>
          <a:p>
            <a:pPr marL="0" lvl="0" indent="0" algn="l" rtl="0">
              <a:spcBef>
                <a:spcPts val="1200"/>
              </a:spcBef>
              <a:spcAft>
                <a:spcPts val="0"/>
              </a:spcAft>
              <a:buNone/>
            </a:pPr>
            <a:r>
              <a:rPr lang="de" sz="1200">
                <a:solidFill>
                  <a:schemeClr val="dk1"/>
                </a:solidFill>
              </a:rPr>
              <a:t>the existing ethical models offer important lessons when building a new enforcement and oversight mechanism rooted in the computer security community.</a:t>
            </a:r>
            <a:endParaRPr sz="1200">
              <a:solidFill>
                <a:schemeClr val="dk1"/>
              </a:solidFill>
            </a:endParaRPr>
          </a:p>
          <a:p>
            <a:pPr marL="0" lvl="0" indent="0" algn="l" rtl="0">
              <a:spcBef>
                <a:spcPts val="1200"/>
              </a:spcBef>
              <a:spcAft>
                <a:spcPts val="0"/>
              </a:spcAft>
              <a:buNone/>
            </a:pPr>
            <a:r>
              <a:rPr lang="de" sz="1200">
                <a:solidFill>
                  <a:schemeClr val="dk1"/>
                </a:solidFill>
              </a:rPr>
              <a:t>→ applying the US IRB model, the committee makeup, review processes, and application mechanism are relevant to any new enforcement mechanism.</a:t>
            </a:r>
            <a:endParaRPr sz="1200">
              <a:solidFill>
                <a:schemeClr val="dk1"/>
              </a:solidFill>
            </a:endParaRPr>
          </a:p>
          <a:p>
            <a:pPr marL="0" lvl="0" indent="0" algn="l" rtl="0">
              <a:spcBef>
                <a:spcPts val="1200"/>
              </a:spcBef>
              <a:spcAft>
                <a:spcPts val="0"/>
              </a:spcAft>
              <a:buNone/>
            </a:pPr>
            <a:r>
              <a:rPr lang="de" sz="1200">
                <a:solidFill>
                  <a:schemeClr val="dk1"/>
                </a:solidFill>
              </a:rPr>
              <a:t>Any new mechanism should ideally evaluate computer security research proposals before research begins</a:t>
            </a:r>
            <a:endParaRPr sz="1200">
              <a:solidFill>
                <a:schemeClr val="dk1"/>
              </a:solidFill>
            </a:endParaRPr>
          </a:p>
          <a:p>
            <a:pPr marL="0" lvl="0" indent="0" algn="l" rtl="0">
              <a:spcBef>
                <a:spcPts val="1200"/>
              </a:spcBef>
              <a:spcAft>
                <a:spcPts val="0"/>
              </a:spcAft>
              <a:buNone/>
            </a:pPr>
            <a:r>
              <a:rPr lang="de" sz="1200" b="1" i="1">
                <a:solidFill>
                  <a:srgbClr val="1A1A1A"/>
                </a:solidFill>
              </a:rPr>
              <a:t>Reward Ethical Behavior:</a:t>
            </a:r>
            <a:endParaRPr sz="1200" b="1" i="1">
              <a:solidFill>
                <a:srgbClr val="1A1A1A"/>
              </a:solidFill>
            </a:endParaRPr>
          </a:p>
          <a:p>
            <a:pPr marL="0" lvl="0" indent="0" algn="l" rtl="0">
              <a:spcBef>
                <a:spcPts val="1200"/>
              </a:spcBef>
              <a:spcAft>
                <a:spcPts val="0"/>
              </a:spcAft>
              <a:buNone/>
            </a:pPr>
            <a:r>
              <a:rPr lang="de" sz="1200">
                <a:solidFill>
                  <a:schemeClr val="dk1"/>
                </a:solidFill>
              </a:rPr>
              <a:t>We need to not only police our own community to exclude unacceptable behavior but also reward ethical behavior</a:t>
            </a:r>
            <a:endParaRPr sz="1200">
              <a:solidFill>
                <a:schemeClr val="dk1"/>
              </a:solidFill>
            </a:endParaRPr>
          </a:p>
          <a:p>
            <a:pPr marL="0" lvl="0" indent="0" algn="l" rtl="0">
              <a:spcBef>
                <a:spcPts val="1200"/>
              </a:spcBef>
              <a:spcAft>
                <a:spcPts val="0"/>
              </a:spcAft>
              <a:buClr>
                <a:schemeClr val="dk1"/>
              </a:buClr>
              <a:buSzPts val="1100"/>
              <a:buFont typeface="Arial"/>
              <a:buNone/>
            </a:pPr>
            <a:endParaRPr sz="1100" i="1">
              <a:solidFill>
                <a:srgbClr val="1A1A1A"/>
              </a:solidFill>
            </a:endParaRPr>
          </a:p>
          <a:p>
            <a:pPr marL="0" lvl="0" indent="0" algn="l" rtl="0">
              <a:spcBef>
                <a:spcPts val="1200"/>
              </a:spcBef>
              <a:spcAft>
                <a:spcPts val="1600"/>
              </a:spcAft>
              <a:buNone/>
            </a:pPr>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1333</Words>
  <Application>Microsoft Office PowerPoint</Application>
  <PresentationFormat>On-screen Show (16:9)</PresentationFormat>
  <Paragraphs>102</Paragraphs>
  <Slides>10</Slides>
  <Notes>10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10</vt:i4>
      </vt:variant>
    </vt:vector>
  </HeadingPairs>
  <TitlesOfParts>
    <vt:vector size="12" baseType="lpstr">
      <vt:lpstr>Arial</vt:lpstr>
      <vt:lpstr>Simple Light</vt:lpstr>
      <vt:lpstr>Building an Active Computer Security Ethics Community</vt:lpstr>
      <vt:lpstr>Introduction</vt:lpstr>
      <vt:lpstr>PowerPoint Presentation</vt:lpstr>
      <vt:lpstr>What is Ethics? </vt:lpstr>
      <vt:lpstr>Existing ethical guidelines</vt:lpstr>
      <vt:lpstr>Limitation of existing standards</vt:lpstr>
      <vt:lpstr>Moving Forward as a Community  - How can we help to build an active and thriving computer security ethics community?  </vt:lpstr>
      <vt:lpstr>PowerPoint Presentation</vt:lpstr>
      <vt:lpstr>PowerPoint Presentation</vt:lpstr>
      <vt:lpstr>Conclusion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Building an Active Computer Security Ethics Community</dc:title>
  <dc:creator>barrera95</dc:creator>
  <cp:lastModifiedBy>Juan Barrera</cp:lastModifiedBy>
  <cp:revision>1</cp:revision>
  <dcterms:modified xsi:type="dcterms:W3CDTF">2020-07-23T00:24:47Z</dcterms:modified>
</cp:coreProperties>
</file>