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7" r:id="rId3"/>
    <p:sldId id="257" r:id="rId4"/>
    <p:sldId id="268" r:id="rId5"/>
    <p:sldId id="258" r:id="rId6"/>
    <p:sldId id="269" r:id="rId7"/>
    <p:sldId id="259" r:id="rId8"/>
    <p:sldId id="270" r:id="rId9"/>
    <p:sldId id="260" r:id="rId10"/>
    <p:sldId id="271" r:id="rId11"/>
    <p:sldId id="261" r:id="rId12"/>
    <p:sldId id="272" r:id="rId13"/>
    <p:sldId id="262" r:id="rId14"/>
    <p:sldId id="273" r:id="rId15"/>
    <p:sldId id="263" r:id="rId16"/>
  </p:sldIdLst>
  <p:sldSz cx="12192000" cy="6858000"/>
  <p:notesSz cx="6858000" cy="9144000"/>
  <p:custDataLst>
    <p:tags r:id="rId1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lgemeins Infos SHB/STW" id="{67EE7CA1-D866-4179-919C-C92CFBFB05EF}">
          <p14:sldIdLst>
            <p14:sldId id="256"/>
            <p14:sldId id="267"/>
            <p14:sldId id="257"/>
            <p14:sldId id="268"/>
            <p14:sldId id="258"/>
            <p14:sldId id="269"/>
            <p14:sldId id="259"/>
            <p14:sldId id="270"/>
            <p14:sldId id="260"/>
            <p14:sldId id="271"/>
            <p14:sldId id="261"/>
            <p14:sldId id="272"/>
            <p14:sldId id="262"/>
            <p14:sldId id="273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napp, Isabelle" initials="KI" lastIdx="2" clrIdx="0">
    <p:extLst>
      <p:ext uri="{19B8F6BF-5375-455C-9EA6-DF929625EA0E}">
        <p15:presenceInfo xmlns:p15="http://schemas.microsoft.com/office/powerpoint/2012/main" userId="S-1-5-21-3067003974-582034325-719204433-880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C"/>
    <a:srgbClr val="55585E"/>
    <a:srgbClr val="E5F1F7"/>
    <a:srgbClr val="B1D4E5"/>
    <a:srgbClr val="53ABC9"/>
    <a:srgbClr val="007BA4"/>
    <a:srgbClr val="AAABAA"/>
    <a:srgbClr val="AF191C"/>
    <a:srgbClr val="036291"/>
    <a:srgbClr val="006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E874A3-BEF4-4FC1-BC55-F4B70806F864}" v="3811" dt="2020-07-17T09:57:25.35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84925" autoAdjust="0"/>
  </p:normalViewPr>
  <p:slideViewPr>
    <p:cSldViewPr snapToObjects="1">
      <p:cViewPr varScale="1">
        <p:scale>
          <a:sx n="86" d="100"/>
          <a:sy n="86" d="100"/>
        </p:scale>
        <p:origin x="42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0C848-22CA-4E7B-BE7E-BBF347C9211C}" type="datetimeFigureOut">
              <a:rPr lang="de-DE" smtClean="0"/>
              <a:t>21.07.2020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E757F-13A7-442E-9FF9-E14F924B9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872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8E905-8609-8841-A328-7DC8E97948BB}" type="datetimeFigureOut">
              <a:rPr lang="de-DE" smtClean="0"/>
              <a:t>21.07.2020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5AD43-3B88-BA4F-B0E8-CBE470DA1D9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053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5AD43-3B88-BA4F-B0E8-CBE470DA1D9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7643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auf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1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49DD370-FFBA-4CFB-AC5F-73F4B50FD3E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21023" y="3981115"/>
            <a:ext cx="5829482" cy="1670176"/>
          </a:xfrm>
          <a:prstGeom prst="rect">
            <a:avLst/>
          </a:prstGeom>
        </p:spPr>
        <p:txBody>
          <a:bodyPr wrap="none"/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60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7"/>
          <p:cNvSpPr>
            <a:spLocks noGrp="1"/>
          </p:cNvSpPr>
          <p:nvPr>
            <p:ph type="body" sz="quarter" idx="10"/>
          </p:nvPr>
        </p:nvSpPr>
        <p:spPr>
          <a:xfrm>
            <a:off x="5824331" y="2852936"/>
            <a:ext cx="5188225" cy="29432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29"/>
          <p:cNvSpPr>
            <a:spLocks noGrp="1"/>
          </p:cNvSpPr>
          <p:nvPr>
            <p:ph type="body" sz="quarter" idx="11"/>
          </p:nvPr>
        </p:nvSpPr>
        <p:spPr>
          <a:xfrm>
            <a:off x="1889125" y="1928813"/>
            <a:ext cx="3144838" cy="615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2-spalti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17"/>
          <p:cNvSpPr>
            <a:spLocks noGrp="1"/>
          </p:cNvSpPr>
          <p:nvPr>
            <p:ph type="body" sz="quarter" idx="10"/>
          </p:nvPr>
        </p:nvSpPr>
        <p:spPr>
          <a:xfrm>
            <a:off x="407368" y="3001963"/>
            <a:ext cx="4573795" cy="321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0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07369" y="1700808"/>
            <a:ext cx="6837363" cy="755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17"/>
          <p:cNvSpPr>
            <a:spLocks noGrp="1"/>
          </p:cNvSpPr>
          <p:nvPr>
            <p:ph type="body" sz="quarter" idx="14"/>
          </p:nvPr>
        </p:nvSpPr>
        <p:spPr>
          <a:xfrm>
            <a:off x="5393687" y="3001963"/>
            <a:ext cx="4573795" cy="321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3-spalti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7"/>
          <p:cNvSpPr>
            <a:spLocks noGrp="1"/>
          </p:cNvSpPr>
          <p:nvPr>
            <p:ph type="body" sz="quarter" idx="10"/>
          </p:nvPr>
        </p:nvSpPr>
        <p:spPr>
          <a:xfrm>
            <a:off x="407368" y="3001963"/>
            <a:ext cx="3600450" cy="321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6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07988" y="1700808"/>
            <a:ext cx="6837363" cy="755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7" name="Textplatzhalter 17"/>
          <p:cNvSpPr>
            <a:spLocks noGrp="1"/>
          </p:cNvSpPr>
          <p:nvPr>
            <p:ph type="body" sz="quarter" idx="14"/>
          </p:nvPr>
        </p:nvSpPr>
        <p:spPr>
          <a:xfrm>
            <a:off x="4229560" y="3001963"/>
            <a:ext cx="3600450" cy="321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5"/>
          </p:nvPr>
        </p:nvSpPr>
        <p:spPr>
          <a:xfrm>
            <a:off x="8051752" y="3001963"/>
            <a:ext cx="3600450" cy="321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7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, Text, 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/>
          <p:cNvSpPr>
            <a:spLocks noGrp="1"/>
          </p:cNvSpPr>
          <p:nvPr>
            <p:ph type="pic" sz="quarter" idx="10"/>
          </p:nvPr>
        </p:nvSpPr>
        <p:spPr>
          <a:xfrm>
            <a:off x="408569" y="2060847"/>
            <a:ext cx="3451754" cy="347206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Bildplatzhalter 15"/>
          <p:cNvSpPr>
            <a:spLocks noGrp="1"/>
          </p:cNvSpPr>
          <p:nvPr>
            <p:ph type="pic" sz="quarter" idx="11"/>
          </p:nvPr>
        </p:nvSpPr>
        <p:spPr>
          <a:xfrm>
            <a:off x="8405976" y="2060848"/>
            <a:ext cx="3451062" cy="347206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Rechteck 8"/>
          <p:cNvSpPr/>
          <p:nvPr userDrawn="1"/>
        </p:nvSpPr>
        <p:spPr>
          <a:xfrm>
            <a:off x="4155014" y="2060847"/>
            <a:ext cx="3956271" cy="347206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4600531" y="3736032"/>
            <a:ext cx="3065234" cy="10271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4600532" y="2708920"/>
            <a:ext cx="3065234" cy="10271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5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grid, 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ildplatzhalter 15"/>
          <p:cNvSpPr>
            <a:spLocks noGrp="1"/>
          </p:cNvSpPr>
          <p:nvPr>
            <p:ph type="pic" sz="quarter" idx="10"/>
          </p:nvPr>
        </p:nvSpPr>
        <p:spPr>
          <a:xfrm>
            <a:off x="0" y="1090016"/>
            <a:ext cx="2783799" cy="274932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0" name="Bildplatzhalter 15"/>
          <p:cNvSpPr>
            <a:spLocks noGrp="1"/>
          </p:cNvSpPr>
          <p:nvPr>
            <p:ph type="pic" sz="quarter" idx="11"/>
          </p:nvPr>
        </p:nvSpPr>
        <p:spPr>
          <a:xfrm>
            <a:off x="3064042" y="1090015"/>
            <a:ext cx="2783799" cy="274932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1" name="Bildplatzhalter 15"/>
          <p:cNvSpPr>
            <a:spLocks noGrp="1"/>
          </p:cNvSpPr>
          <p:nvPr>
            <p:ph type="pic" sz="quarter" idx="12"/>
          </p:nvPr>
        </p:nvSpPr>
        <p:spPr>
          <a:xfrm>
            <a:off x="3064042" y="4098924"/>
            <a:ext cx="2783799" cy="275907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2" name="Bildplatzhalter 15"/>
          <p:cNvSpPr>
            <a:spLocks noGrp="1"/>
          </p:cNvSpPr>
          <p:nvPr>
            <p:ph type="pic" sz="quarter" idx="13"/>
          </p:nvPr>
        </p:nvSpPr>
        <p:spPr>
          <a:xfrm>
            <a:off x="-167" y="4098925"/>
            <a:ext cx="2783799" cy="275907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4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7008813" y="1868488"/>
            <a:ext cx="4184650" cy="12724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25" name="Textplatzhalter 17"/>
          <p:cNvSpPr>
            <a:spLocks noGrp="1"/>
          </p:cNvSpPr>
          <p:nvPr>
            <p:ph type="body" sz="quarter" idx="15"/>
          </p:nvPr>
        </p:nvSpPr>
        <p:spPr>
          <a:xfrm>
            <a:off x="7008363" y="3573553"/>
            <a:ext cx="4184542" cy="24893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17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bild, 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15"/>
          <p:cNvSpPr>
            <a:spLocks noGrp="1"/>
          </p:cNvSpPr>
          <p:nvPr>
            <p:ph type="pic" sz="quarter" idx="10"/>
          </p:nvPr>
        </p:nvSpPr>
        <p:spPr>
          <a:xfrm>
            <a:off x="0" y="1098628"/>
            <a:ext cx="12192000" cy="275907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17"/>
          <p:cNvSpPr>
            <a:spLocks noGrp="1"/>
          </p:cNvSpPr>
          <p:nvPr>
            <p:ph type="body" sz="quarter" idx="15"/>
          </p:nvPr>
        </p:nvSpPr>
        <p:spPr>
          <a:xfrm>
            <a:off x="746710" y="4909930"/>
            <a:ext cx="5228811" cy="14709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17"/>
          <p:cNvSpPr>
            <a:spLocks noGrp="1"/>
          </p:cNvSpPr>
          <p:nvPr>
            <p:ph type="body" sz="quarter" idx="16"/>
          </p:nvPr>
        </p:nvSpPr>
        <p:spPr>
          <a:xfrm>
            <a:off x="6193354" y="4909930"/>
            <a:ext cx="5228811" cy="14709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746710" y="4077072"/>
            <a:ext cx="4302367" cy="68349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8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gri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2"/>
          <p:cNvSpPr>
            <a:spLocks noGrp="1"/>
          </p:cNvSpPr>
          <p:nvPr>
            <p:ph type="pic" sz="quarter" idx="10" hasCustomPrompt="1"/>
          </p:nvPr>
        </p:nvSpPr>
        <p:spPr>
          <a:xfrm>
            <a:off x="-198783" y="1080120"/>
            <a:ext cx="4134680" cy="310100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a</a:t>
            </a:r>
          </a:p>
        </p:txBody>
      </p:sp>
      <p:sp>
        <p:nvSpPr>
          <p:cNvPr id="7" name="Bildplatzhalter 2"/>
          <p:cNvSpPr>
            <a:spLocks noGrp="1"/>
          </p:cNvSpPr>
          <p:nvPr>
            <p:ph type="pic" sz="quarter" idx="11" hasCustomPrompt="1"/>
          </p:nvPr>
        </p:nvSpPr>
        <p:spPr>
          <a:xfrm>
            <a:off x="4094923" y="1080931"/>
            <a:ext cx="4552121" cy="381662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a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2" hasCustomPrompt="1"/>
          </p:nvPr>
        </p:nvSpPr>
        <p:spPr>
          <a:xfrm>
            <a:off x="-616224" y="4353338"/>
            <a:ext cx="4552121" cy="381662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a</a:t>
            </a:r>
          </a:p>
        </p:txBody>
      </p:sp>
      <p:sp>
        <p:nvSpPr>
          <p:cNvPr id="13" name="Bildplatzhalter 2"/>
          <p:cNvSpPr>
            <a:spLocks noGrp="1"/>
          </p:cNvSpPr>
          <p:nvPr>
            <p:ph type="pic" sz="quarter" idx="13" hasCustomPrompt="1"/>
          </p:nvPr>
        </p:nvSpPr>
        <p:spPr>
          <a:xfrm>
            <a:off x="4094923" y="5088834"/>
            <a:ext cx="4552121" cy="310100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a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8806071" y="1080931"/>
            <a:ext cx="3558209" cy="580445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a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Diagram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agrammplatzhalter 2"/>
          <p:cNvSpPr>
            <a:spLocks noGrp="1"/>
          </p:cNvSpPr>
          <p:nvPr>
            <p:ph type="chart" sz="quarter" idx="12"/>
          </p:nvPr>
        </p:nvSpPr>
        <p:spPr>
          <a:xfrm>
            <a:off x="4571516" y="2206625"/>
            <a:ext cx="6003717" cy="41930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Diagramm durch Klicken auf Symbol hinzufügen</a:t>
            </a:r>
            <a:endParaRPr lang="de-DE" dirty="0"/>
          </a:p>
        </p:txBody>
      </p:sp>
      <p:sp>
        <p:nvSpPr>
          <p:cNvPr id="11" name="Textplatzhalter 29"/>
          <p:cNvSpPr>
            <a:spLocks noGrp="1"/>
          </p:cNvSpPr>
          <p:nvPr>
            <p:ph type="body" sz="quarter" idx="11"/>
          </p:nvPr>
        </p:nvSpPr>
        <p:spPr>
          <a:xfrm>
            <a:off x="407988" y="1700213"/>
            <a:ext cx="3144838" cy="615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ellenplatzhalter 2"/>
          <p:cNvSpPr>
            <a:spLocks noGrp="1"/>
          </p:cNvSpPr>
          <p:nvPr>
            <p:ph type="tbl" sz="quarter" idx="10"/>
          </p:nvPr>
        </p:nvSpPr>
        <p:spPr>
          <a:xfrm>
            <a:off x="1768681" y="1700212"/>
            <a:ext cx="8687286" cy="475280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Tabelle durch Klicken auf Symbol hinzufügen</a:t>
            </a:r>
            <a:endParaRPr lang="de-DE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 mit Beschreibun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ellenplatzhalter 2"/>
          <p:cNvSpPr>
            <a:spLocks noGrp="1"/>
          </p:cNvSpPr>
          <p:nvPr>
            <p:ph type="tbl" sz="quarter" idx="10"/>
          </p:nvPr>
        </p:nvSpPr>
        <p:spPr>
          <a:xfrm>
            <a:off x="408804" y="1700212"/>
            <a:ext cx="7164304" cy="475280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Tabelle durch Klicken auf Symbol hinzufügen</a:t>
            </a:r>
            <a:endParaRPr lang="de-DE" dirty="0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19"/>
          </p:nvPr>
        </p:nvSpPr>
        <p:spPr>
          <a:xfrm>
            <a:off x="7955687" y="3094892"/>
            <a:ext cx="3415698" cy="3358128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Wingdings" panose="05000000000000000000" pitchFamily="2" charset="2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4" name="Textplatzhalter 29"/>
          <p:cNvSpPr>
            <a:spLocks noGrp="1"/>
          </p:cNvSpPr>
          <p:nvPr>
            <p:ph type="body" sz="quarter" idx="11"/>
          </p:nvPr>
        </p:nvSpPr>
        <p:spPr>
          <a:xfrm>
            <a:off x="7955687" y="2132856"/>
            <a:ext cx="3144838" cy="615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9"/>
          <p:cNvSpPr>
            <a:spLocks noGrp="1"/>
          </p:cNvSpPr>
          <p:nvPr>
            <p:ph type="body" sz="quarter" idx="11"/>
          </p:nvPr>
        </p:nvSpPr>
        <p:spPr>
          <a:xfrm>
            <a:off x="407988" y="1331233"/>
            <a:ext cx="7920260" cy="615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2387328"/>
            <a:ext cx="11232628" cy="3921397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13439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edienplatzhalter 30"/>
          <p:cNvSpPr>
            <a:spLocks noGrp="1"/>
          </p:cNvSpPr>
          <p:nvPr>
            <p:ph type="media" sz="quarter" idx="10"/>
          </p:nvPr>
        </p:nvSpPr>
        <p:spPr>
          <a:xfrm>
            <a:off x="1" y="1080932"/>
            <a:ext cx="12192000" cy="5804452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5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Bild mit Beschreibun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half" idx="15"/>
          </p:nvPr>
        </p:nvSpPr>
        <p:spPr>
          <a:xfrm>
            <a:off x="408441" y="3961720"/>
            <a:ext cx="2599850" cy="2482426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8"/>
          </p:nvPr>
        </p:nvSpPr>
        <p:spPr>
          <a:xfrm>
            <a:off x="3358023" y="3961720"/>
            <a:ext cx="2599850" cy="2482426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19"/>
          </p:nvPr>
        </p:nvSpPr>
        <p:spPr>
          <a:xfrm>
            <a:off x="6307605" y="3961720"/>
            <a:ext cx="2599850" cy="2482426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1"/>
          </p:nvPr>
        </p:nvSpPr>
        <p:spPr>
          <a:xfrm>
            <a:off x="9257187" y="3961720"/>
            <a:ext cx="2599850" cy="2482426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23"/>
          </p:nvPr>
        </p:nvSpPr>
        <p:spPr>
          <a:xfrm>
            <a:off x="407988" y="1700213"/>
            <a:ext cx="2600304" cy="173879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24"/>
          </p:nvPr>
        </p:nvSpPr>
        <p:spPr>
          <a:xfrm>
            <a:off x="3344830" y="1700213"/>
            <a:ext cx="2600304" cy="173879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25"/>
          </p:nvPr>
        </p:nvSpPr>
        <p:spPr>
          <a:xfrm>
            <a:off x="6307616" y="1700213"/>
            <a:ext cx="2600304" cy="173879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26"/>
          </p:nvPr>
        </p:nvSpPr>
        <p:spPr>
          <a:xfrm>
            <a:off x="9257198" y="1700213"/>
            <a:ext cx="2600304" cy="173879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27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palten mit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/>
          <p:cNvSpPr>
            <a:spLocks noGrp="1"/>
          </p:cNvSpPr>
          <p:nvPr>
            <p:ph type="body" sz="half" idx="15"/>
          </p:nvPr>
        </p:nvSpPr>
        <p:spPr>
          <a:xfrm>
            <a:off x="407988" y="2562225"/>
            <a:ext cx="2600304" cy="360362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8"/>
          </p:nvPr>
        </p:nvSpPr>
        <p:spPr>
          <a:xfrm>
            <a:off x="3357570" y="2562225"/>
            <a:ext cx="2600304" cy="360362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9"/>
          </p:nvPr>
        </p:nvSpPr>
        <p:spPr>
          <a:xfrm>
            <a:off x="6307152" y="2562225"/>
            <a:ext cx="2600304" cy="360362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1"/>
          </p:nvPr>
        </p:nvSpPr>
        <p:spPr>
          <a:xfrm>
            <a:off x="9256734" y="2562225"/>
            <a:ext cx="2600304" cy="360362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D8BD043-006E-4ACE-A4F3-790FDDE5DCB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98232" y="1700213"/>
            <a:ext cx="2610059" cy="576262"/>
          </a:xfrm>
          <a:prstGeom prst="rect">
            <a:avLst/>
          </a:prstGeom>
        </p:spPr>
        <p:txBody>
          <a:bodyPr wrap="none" lIns="3600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cap="none" spc="0" baseline="0">
                <a:solidFill>
                  <a:schemeClr val="tx2"/>
                </a:solidFill>
                <a:latin typeface="DINOT-Medium" panose="0200050303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20016FA-C013-47C5-ACA5-DC04A1782DDB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357569" y="1700213"/>
            <a:ext cx="2600304" cy="576262"/>
          </a:xfrm>
          <a:prstGeom prst="rect">
            <a:avLst/>
          </a:prstGeom>
        </p:spPr>
        <p:txBody>
          <a:bodyPr wrap="none" lIns="3600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cap="none" spc="0" baseline="0">
                <a:solidFill>
                  <a:schemeClr val="tx2"/>
                </a:solidFill>
                <a:latin typeface="DINOT-Medium" panose="0200050303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36A78D55-410F-46A1-924A-43C720D174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7150" y="1700213"/>
            <a:ext cx="2600304" cy="576262"/>
          </a:xfrm>
          <a:prstGeom prst="rect">
            <a:avLst/>
          </a:prstGeom>
        </p:spPr>
        <p:txBody>
          <a:bodyPr wrap="none" lIns="3600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cap="none" spc="0" baseline="0">
                <a:solidFill>
                  <a:schemeClr val="tx2"/>
                </a:solidFill>
                <a:latin typeface="DINOT-Medium" panose="0200050303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E4656E0-F277-48BA-B8C4-3BD7226F21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256730" y="1700213"/>
            <a:ext cx="2600307" cy="576262"/>
          </a:xfrm>
          <a:prstGeom prst="rect">
            <a:avLst/>
          </a:prstGeom>
        </p:spPr>
        <p:txBody>
          <a:bodyPr wrap="none" lIns="3600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cap="none" spc="0" baseline="0">
                <a:solidFill>
                  <a:schemeClr val="tx2"/>
                </a:solidFill>
                <a:latin typeface="DINOT-Medium" panose="0200050303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21" name="Textplatzhalter 3"/>
          <p:cNvSpPr>
            <a:spLocks noGrp="1"/>
          </p:cNvSpPr>
          <p:nvPr>
            <p:ph type="body" sz="quarter" idx="22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Bild, 1x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75920" y="4257697"/>
            <a:ext cx="6481118" cy="209806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22"/>
          </p:nvPr>
        </p:nvSpPr>
        <p:spPr>
          <a:xfrm>
            <a:off x="407988" y="1700212"/>
            <a:ext cx="5760020" cy="209806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8" name="Bildplatzhalter 18"/>
          <p:cNvSpPr>
            <a:spLocks noGrp="1"/>
          </p:cNvSpPr>
          <p:nvPr>
            <p:ph type="pic" sz="quarter" idx="23"/>
          </p:nvPr>
        </p:nvSpPr>
        <p:spPr>
          <a:xfrm>
            <a:off x="407988" y="4257697"/>
            <a:ext cx="4535884" cy="209806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18"/>
          <p:cNvSpPr>
            <a:spLocks noGrp="1"/>
          </p:cNvSpPr>
          <p:nvPr>
            <p:ph type="pic" sz="quarter" idx="24"/>
          </p:nvPr>
        </p:nvSpPr>
        <p:spPr>
          <a:xfrm>
            <a:off x="6600056" y="1700212"/>
            <a:ext cx="5256982" cy="209806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2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B11557-64AD-4B74-B55F-36D3A6A7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88865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943872" y="1556792"/>
            <a:ext cx="6696744" cy="4751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7"/>
          </p:nvPr>
        </p:nvSpPr>
        <p:spPr>
          <a:xfrm>
            <a:off x="407989" y="1556792"/>
            <a:ext cx="4103836" cy="47519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58810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1546041"/>
            <a:ext cx="6696744" cy="4751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7"/>
          </p:nvPr>
        </p:nvSpPr>
        <p:spPr>
          <a:xfrm>
            <a:off x="7536160" y="1546041"/>
            <a:ext cx="4103836" cy="47519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9314336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1546041"/>
            <a:ext cx="5543996" cy="4751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7"/>
          </p:nvPr>
        </p:nvSpPr>
        <p:spPr>
          <a:xfrm>
            <a:off x="6312024" y="1546040"/>
            <a:ext cx="5399980" cy="4751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212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7"/>
          </p:nvPr>
        </p:nvSpPr>
        <p:spPr>
          <a:xfrm>
            <a:off x="6276640" y="1546041"/>
            <a:ext cx="5580000" cy="47519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sz="quarter" idx="18"/>
          </p:nvPr>
        </p:nvSpPr>
        <p:spPr>
          <a:xfrm>
            <a:off x="407988" y="1546041"/>
            <a:ext cx="5580000" cy="47519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262438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7"/>
          </p:nvPr>
        </p:nvSpPr>
        <p:spPr>
          <a:xfrm>
            <a:off x="0" y="1052736"/>
            <a:ext cx="12192000" cy="58052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8014919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Bild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0"/>
          </p:nvPr>
        </p:nvSpPr>
        <p:spPr>
          <a:xfrm>
            <a:off x="414884" y="2106776"/>
            <a:ext cx="2578100" cy="478935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Bildplatzhalter 5"/>
          <p:cNvSpPr>
            <a:spLocks noGrp="1"/>
          </p:cNvSpPr>
          <p:nvPr>
            <p:ph type="pic" sz="quarter" idx="11"/>
          </p:nvPr>
        </p:nvSpPr>
        <p:spPr>
          <a:xfrm>
            <a:off x="3248025" y="1087445"/>
            <a:ext cx="2578100" cy="478935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7128537" y="3462727"/>
            <a:ext cx="3904224" cy="297294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Wingdings" panose="05000000000000000000" pitchFamily="2" charset="2"/>
              <a:buNone/>
              <a:defRPr sz="180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8537" y="2106776"/>
            <a:ext cx="3904224" cy="966209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Wingdings" panose="05000000000000000000" pitchFamily="2" charset="2"/>
              <a:buNone/>
              <a:defRPr sz="1800" b="1" u="none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und Text auf 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21"/>
          </p:nvPr>
        </p:nvSpPr>
        <p:spPr>
          <a:xfrm>
            <a:off x="0" y="1083072"/>
            <a:ext cx="7478713" cy="5802312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>
          <a:xfrm>
            <a:off x="4810540" y="1398169"/>
            <a:ext cx="5783953" cy="2359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 typeface="Arial" panose="020B0604020202020204" pitchFamily="34" charset="0"/>
              <a:buNone/>
            </a:pPr>
            <a:endParaRPr lang="de-DE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0"/>
          </p:nvPr>
        </p:nvSpPr>
        <p:spPr>
          <a:xfrm>
            <a:off x="5443587" y="2064423"/>
            <a:ext cx="4517858" cy="1027141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>
              <a:lnSpc>
                <a:spcPct val="100000"/>
              </a:lnSpc>
              <a:buFont typeface="Wingdings" panose="05000000000000000000" pitchFamily="2" charset="2"/>
              <a:buNone/>
              <a:defRPr sz="4000" b="1" u="none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9"/>
          </p:nvPr>
        </p:nvSpPr>
        <p:spPr>
          <a:xfrm>
            <a:off x="7911415" y="3953158"/>
            <a:ext cx="3765923" cy="237740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Wingdings" panose="05000000000000000000" pitchFamily="2" charset="2"/>
              <a:buNone/>
              <a:defRPr sz="180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4974" userDrawn="1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-107576" y="-171400"/>
            <a:ext cx="12411634" cy="1260025"/>
          </a:xfrm>
          <a:prstGeom prst="rect">
            <a:avLst/>
          </a:prstGeom>
          <a:solidFill>
            <a:srgbClr val="4D4D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544" y="194980"/>
            <a:ext cx="1310742" cy="313200"/>
          </a:xfrm>
          <a:prstGeom prst="rect">
            <a:avLst/>
          </a:prstGeom>
        </p:spPr>
      </p:pic>
      <p:sp>
        <p:nvSpPr>
          <p:cNvPr id="3" name="Textfeld 2"/>
          <p:cNvSpPr txBox="1"/>
          <p:nvPr userDrawn="1"/>
        </p:nvSpPr>
        <p:spPr>
          <a:xfrm>
            <a:off x="11784632" y="6495147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92744BD-FF77-4313-A0F0-F1E268000803}" type="slidenum">
              <a:rPr lang="de-DE" sz="1000" smtClean="0">
                <a:solidFill>
                  <a:schemeClr val="tx2"/>
                </a:solidFill>
              </a:rPr>
              <a:t>‹#›</a:t>
            </a:fld>
            <a:endParaRPr lang="de-DE" sz="1000" dirty="0">
              <a:solidFill>
                <a:schemeClr val="tx2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10B190D-1E7C-4528-84DA-18D938C267B7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182973"/>
            <a:ext cx="1732054" cy="551038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194334"/>
            <a:ext cx="1512168" cy="26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05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662" r:id="rId8"/>
    <p:sldLayoutId id="2147483663" r:id="rId9"/>
    <p:sldLayoutId id="2147483686" r:id="rId10"/>
    <p:sldLayoutId id="2147483688" r:id="rId11"/>
    <p:sldLayoutId id="2147483687" r:id="rId12"/>
    <p:sldLayoutId id="2147483689" r:id="rId13"/>
    <p:sldLayoutId id="2147483690" r:id="rId14"/>
    <p:sldLayoutId id="2147483691" r:id="rId15"/>
    <p:sldLayoutId id="2147483692" r:id="rId16"/>
    <p:sldLayoutId id="2147483694" r:id="rId17"/>
    <p:sldLayoutId id="2147483695" r:id="rId18"/>
    <p:sldLayoutId id="2147483761" r:id="rId19"/>
    <p:sldLayoutId id="2147483693" r:id="rId20"/>
    <p:sldLayoutId id="2147483696" r:id="rId21"/>
    <p:sldLayoutId id="2147483697" r:id="rId22"/>
    <p:sldLayoutId id="2147483762" r:id="rId23"/>
    <p:sldLayoutId id="2147483769" r:id="rId24"/>
  </p:sldLayoutIdLst>
  <p:hf hdr="0" ftr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000" b="0" i="0" kern="1200" baseline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49238" indent="-249238" algn="l" defTabSz="4572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rgbClr val="B2B2B2"/>
        </a:buClr>
        <a:buSzPct val="100000"/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+mn-lt"/>
          <a:ea typeface="+mj-ea"/>
          <a:cs typeface="+mj-cs"/>
        </a:defRPr>
      </a:lvl1pPr>
      <a:lvl2pPr marL="541338" indent="-271463" algn="l" defTabSz="4572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rgbClr val="B2B2B2"/>
        </a:buClr>
        <a:buSzPct val="100000"/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+mn-lt"/>
          <a:ea typeface="+mj-ea"/>
          <a:cs typeface="+mj-cs"/>
        </a:defRPr>
      </a:lvl2pPr>
      <a:lvl3pPr marL="804863" indent="-271463" algn="l" defTabSz="4572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rgbClr val="B2B2B2"/>
        </a:buClr>
        <a:buSzPct val="100000"/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+mn-lt"/>
          <a:ea typeface="+mj-ea"/>
          <a:cs typeface="+mj-cs"/>
        </a:defRPr>
      </a:lvl3pPr>
      <a:lvl4pPr marL="1074738" indent="-271463" algn="l" defTabSz="4572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rgbClr val="B2B2B2"/>
        </a:buClr>
        <a:buSzPct val="100000"/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+mn-lt"/>
          <a:ea typeface="+mj-ea"/>
          <a:cs typeface="+mj-cs"/>
        </a:defRPr>
      </a:lvl4pPr>
      <a:lvl5pPr marL="1439863" indent="-271463" algn="l" defTabSz="4572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rgbClr val="B2B2B2"/>
        </a:buClr>
        <a:buSzPct val="100000"/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+mn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257" userDrawn="1">
          <p15:clr>
            <a:srgbClr val="F26B43"/>
          </p15:clr>
        </p15:guide>
        <p15:guide id="4" pos="7469">
          <p15:clr>
            <a:srgbClr val="F26B43"/>
          </p15:clr>
        </p15:guide>
        <p15:guide id="5" orient="horz" pos="346" userDrawn="1">
          <p15:clr>
            <a:srgbClr val="A4A3A4"/>
          </p15:clr>
        </p15:guide>
        <p15:guide id="7" orient="horz" pos="107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13" Type="http://schemas.openxmlformats.org/officeDocument/2006/relationships/tags" Target="../tags/tag82.xml"/><Relationship Id="rId18" Type="http://schemas.openxmlformats.org/officeDocument/2006/relationships/slideLayout" Target="../slideLayouts/slideLayout24.xml"/><Relationship Id="rId3" Type="http://schemas.openxmlformats.org/officeDocument/2006/relationships/tags" Target="../tags/tag72.xml"/><Relationship Id="rId21" Type="http://schemas.openxmlformats.org/officeDocument/2006/relationships/slide" Target="slide10.xml"/><Relationship Id="rId7" Type="http://schemas.openxmlformats.org/officeDocument/2006/relationships/tags" Target="../tags/tag76.xml"/><Relationship Id="rId12" Type="http://schemas.openxmlformats.org/officeDocument/2006/relationships/tags" Target="../tags/tag81.xml"/><Relationship Id="rId17" Type="http://schemas.openxmlformats.org/officeDocument/2006/relationships/tags" Target="../tags/tag86.xml"/><Relationship Id="rId25" Type="http://schemas.openxmlformats.org/officeDocument/2006/relationships/slide" Target="slide2.xml"/><Relationship Id="rId2" Type="http://schemas.openxmlformats.org/officeDocument/2006/relationships/tags" Target="../tags/tag71.xml"/><Relationship Id="rId16" Type="http://schemas.openxmlformats.org/officeDocument/2006/relationships/tags" Target="../tags/tag85.xml"/><Relationship Id="rId20" Type="http://schemas.openxmlformats.org/officeDocument/2006/relationships/slide" Target="slide12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tags" Target="../tags/tag80.xml"/><Relationship Id="rId24" Type="http://schemas.openxmlformats.org/officeDocument/2006/relationships/slide" Target="slide4.xml"/><Relationship Id="rId5" Type="http://schemas.openxmlformats.org/officeDocument/2006/relationships/tags" Target="../tags/tag74.xml"/><Relationship Id="rId15" Type="http://schemas.openxmlformats.org/officeDocument/2006/relationships/tags" Target="../tags/tag84.xml"/><Relationship Id="rId23" Type="http://schemas.openxmlformats.org/officeDocument/2006/relationships/slide" Target="slide6.xml"/><Relationship Id="rId10" Type="http://schemas.openxmlformats.org/officeDocument/2006/relationships/tags" Target="../tags/tag79.xml"/><Relationship Id="rId19" Type="http://schemas.openxmlformats.org/officeDocument/2006/relationships/slide" Target="slide14.xml"/><Relationship Id="rId4" Type="http://schemas.openxmlformats.org/officeDocument/2006/relationships/tags" Target="../tags/tag73.xml"/><Relationship Id="rId9" Type="http://schemas.openxmlformats.org/officeDocument/2006/relationships/tags" Target="../tags/tag78.xml"/><Relationship Id="rId14" Type="http://schemas.openxmlformats.org/officeDocument/2006/relationships/tags" Target="../tags/tag83.xml"/><Relationship Id="rId22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94.xml"/><Relationship Id="rId13" Type="http://schemas.openxmlformats.org/officeDocument/2006/relationships/tags" Target="../tags/tag99.xml"/><Relationship Id="rId18" Type="http://schemas.openxmlformats.org/officeDocument/2006/relationships/slideLayout" Target="../slideLayouts/slideLayout24.xml"/><Relationship Id="rId3" Type="http://schemas.openxmlformats.org/officeDocument/2006/relationships/tags" Target="../tags/tag89.xml"/><Relationship Id="rId21" Type="http://schemas.openxmlformats.org/officeDocument/2006/relationships/slide" Target="slide10.xml"/><Relationship Id="rId7" Type="http://schemas.openxmlformats.org/officeDocument/2006/relationships/tags" Target="../tags/tag93.xml"/><Relationship Id="rId12" Type="http://schemas.openxmlformats.org/officeDocument/2006/relationships/tags" Target="../tags/tag98.xml"/><Relationship Id="rId17" Type="http://schemas.openxmlformats.org/officeDocument/2006/relationships/tags" Target="../tags/tag103.xml"/><Relationship Id="rId25" Type="http://schemas.openxmlformats.org/officeDocument/2006/relationships/slide" Target="slide2.xml"/><Relationship Id="rId2" Type="http://schemas.openxmlformats.org/officeDocument/2006/relationships/tags" Target="../tags/tag88.xml"/><Relationship Id="rId16" Type="http://schemas.openxmlformats.org/officeDocument/2006/relationships/tags" Target="../tags/tag102.xml"/><Relationship Id="rId20" Type="http://schemas.openxmlformats.org/officeDocument/2006/relationships/slide" Target="slide12.xml"/><Relationship Id="rId1" Type="http://schemas.openxmlformats.org/officeDocument/2006/relationships/tags" Target="../tags/tag87.xml"/><Relationship Id="rId6" Type="http://schemas.openxmlformats.org/officeDocument/2006/relationships/tags" Target="../tags/tag92.xml"/><Relationship Id="rId11" Type="http://schemas.openxmlformats.org/officeDocument/2006/relationships/tags" Target="../tags/tag97.xml"/><Relationship Id="rId24" Type="http://schemas.openxmlformats.org/officeDocument/2006/relationships/slide" Target="slide4.xml"/><Relationship Id="rId5" Type="http://schemas.openxmlformats.org/officeDocument/2006/relationships/tags" Target="../tags/tag91.xml"/><Relationship Id="rId15" Type="http://schemas.openxmlformats.org/officeDocument/2006/relationships/tags" Target="../tags/tag101.xml"/><Relationship Id="rId23" Type="http://schemas.openxmlformats.org/officeDocument/2006/relationships/slide" Target="slide6.xml"/><Relationship Id="rId10" Type="http://schemas.openxmlformats.org/officeDocument/2006/relationships/tags" Target="../tags/tag96.xml"/><Relationship Id="rId19" Type="http://schemas.openxmlformats.org/officeDocument/2006/relationships/slide" Target="slide14.xml"/><Relationship Id="rId4" Type="http://schemas.openxmlformats.org/officeDocument/2006/relationships/tags" Target="../tags/tag90.xml"/><Relationship Id="rId9" Type="http://schemas.openxmlformats.org/officeDocument/2006/relationships/tags" Target="../tags/tag95.xml"/><Relationship Id="rId14" Type="http://schemas.openxmlformats.org/officeDocument/2006/relationships/tags" Target="../tags/tag100.xml"/><Relationship Id="rId22" Type="http://schemas.openxmlformats.org/officeDocument/2006/relationships/slide" Target="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13" Type="http://schemas.openxmlformats.org/officeDocument/2006/relationships/tags" Target="../tags/tag116.xml"/><Relationship Id="rId18" Type="http://schemas.openxmlformats.org/officeDocument/2006/relationships/slideLayout" Target="../slideLayouts/slideLayout24.xml"/><Relationship Id="rId3" Type="http://schemas.openxmlformats.org/officeDocument/2006/relationships/tags" Target="../tags/tag106.xml"/><Relationship Id="rId21" Type="http://schemas.openxmlformats.org/officeDocument/2006/relationships/slide" Target="slide10.xml"/><Relationship Id="rId7" Type="http://schemas.openxmlformats.org/officeDocument/2006/relationships/tags" Target="../tags/tag110.xml"/><Relationship Id="rId12" Type="http://schemas.openxmlformats.org/officeDocument/2006/relationships/tags" Target="../tags/tag115.xml"/><Relationship Id="rId17" Type="http://schemas.openxmlformats.org/officeDocument/2006/relationships/tags" Target="../tags/tag120.xml"/><Relationship Id="rId25" Type="http://schemas.openxmlformats.org/officeDocument/2006/relationships/slide" Target="slide2.xml"/><Relationship Id="rId2" Type="http://schemas.openxmlformats.org/officeDocument/2006/relationships/tags" Target="../tags/tag105.xml"/><Relationship Id="rId16" Type="http://schemas.openxmlformats.org/officeDocument/2006/relationships/tags" Target="../tags/tag119.xml"/><Relationship Id="rId20" Type="http://schemas.openxmlformats.org/officeDocument/2006/relationships/slide" Target="slide12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11" Type="http://schemas.openxmlformats.org/officeDocument/2006/relationships/tags" Target="../tags/tag114.xml"/><Relationship Id="rId24" Type="http://schemas.openxmlformats.org/officeDocument/2006/relationships/slide" Target="slide4.xml"/><Relationship Id="rId5" Type="http://schemas.openxmlformats.org/officeDocument/2006/relationships/tags" Target="../tags/tag108.xml"/><Relationship Id="rId15" Type="http://schemas.openxmlformats.org/officeDocument/2006/relationships/tags" Target="../tags/tag118.xml"/><Relationship Id="rId23" Type="http://schemas.openxmlformats.org/officeDocument/2006/relationships/slide" Target="slide6.xml"/><Relationship Id="rId10" Type="http://schemas.openxmlformats.org/officeDocument/2006/relationships/tags" Target="../tags/tag113.xml"/><Relationship Id="rId19" Type="http://schemas.openxmlformats.org/officeDocument/2006/relationships/slide" Target="slide14.xml"/><Relationship Id="rId4" Type="http://schemas.openxmlformats.org/officeDocument/2006/relationships/tags" Target="../tags/tag107.xml"/><Relationship Id="rId9" Type="http://schemas.openxmlformats.org/officeDocument/2006/relationships/tags" Target="../tags/tag112.xml"/><Relationship Id="rId14" Type="http://schemas.openxmlformats.org/officeDocument/2006/relationships/tags" Target="../tags/tag117.xml"/><Relationship Id="rId22" Type="http://schemas.openxmlformats.org/officeDocument/2006/relationships/slide" Target="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slideLayout" Target="../slideLayouts/slideLayout24.xml"/><Relationship Id="rId3" Type="http://schemas.openxmlformats.org/officeDocument/2006/relationships/tags" Target="../tags/tag4.xml"/><Relationship Id="rId21" Type="http://schemas.openxmlformats.org/officeDocument/2006/relationships/slide" Target="slide10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slide" Target="slide2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slide" Target="slide12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" Target="slide4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slide" Target="slide6.xml"/><Relationship Id="rId10" Type="http://schemas.openxmlformats.org/officeDocument/2006/relationships/tags" Target="../tags/tag11.xml"/><Relationship Id="rId19" Type="http://schemas.openxmlformats.org/officeDocument/2006/relationships/slide" Target="slide14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13" Type="http://schemas.openxmlformats.org/officeDocument/2006/relationships/tags" Target="../tags/tag31.xml"/><Relationship Id="rId18" Type="http://schemas.openxmlformats.org/officeDocument/2006/relationships/slideLayout" Target="../slideLayouts/slideLayout24.xml"/><Relationship Id="rId3" Type="http://schemas.openxmlformats.org/officeDocument/2006/relationships/tags" Target="../tags/tag21.xml"/><Relationship Id="rId21" Type="http://schemas.openxmlformats.org/officeDocument/2006/relationships/slide" Target="slide10.xml"/><Relationship Id="rId7" Type="http://schemas.openxmlformats.org/officeDocument/2006/relationships/tags" Target="../tags/tag25.xml"/><Relationship Id="rId12" Type="http://schemas.openxmlformats.org/officeDocument/2006/relationships/tags" Target="../tags/tag30.xml"/><Relationship Id="rId17" Type="http://schemas.openxmlformats.org/officeDocument/2006/relationships/tags" Target="../tags/tag35.xml"/><Relationship Id="rId25" Type="http://schemas.openxmlformats.org/officeDocument/2006/relationships/slide" Target="slide2.xml"/><Relationship Id="rId2" Type="http://schemas.openxmlformats.org/officeDocument/2006/relationships/tags" Target="../tags/tag20.xml"/><Relationship Id="rId16" Type="http://schemas.openxmlformats.org/officeDocument/2006/relationships/tags" Target="../tags/tag34.xml"/><Relationship Id="rId20" Type="http://schemas.openxmlformats.org/officeDocument/2006/relationships/slide" Target="slide12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tags" Target="../tags/tag29.xml"/><Relationship Id="rId24" Type="http://schemas.openxmlformats.org/officeDocument/2006/relationships/slide" Target="slide4.xml"/><Relationship Id="rId5" Type="http://schemas.openxmlformats.org/officeDocument/2006/relationships/tags" Target="../tags/tag23.xml"/><Relationship Id="rId15" Type="http://schemas.openxmlformats.org/officeDocument/2006/relationships/tags" Target="../tags/tag33.xml"/><Relationship Id="rId23" Type="http://schemas.openxmlformats.org/officeDocument/2006/relationships/slide" Target="slide6.xml"/><Relationship Id="rId10" Type="http://schemas.openxmlformats.org/officeDocument/2006/relationships/tags" Target="../tags/tag28.xml"/><Relationship Id="rId19" Type="http://schemas.openxmlformats.org/officeDocument/2006/relationships/slide" Target="slide14.xml"/><Relationship Id="rId4" Type="http://schemas.openxmlformats.org/officeDocument/2006/relationships/tags" Target="../tags/tag22.xml"/><Relationship Id="rId9" Type="http://schemas.openxmlformats.org/officeDocument/2006/relationships/tags" Target="../tags/tag27.xml"/><Relationship Id="rId14" Type="http://schemas.openxmlformats.org/officeDocument/2006/relationships/tags" Target="../tags/tag32.xml"/><Relationship Id="rId22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13" Type="http://schemas.openxmlformats.org/officeDocument/2006/relationships/tags" Target="../tags/tag48.xml"/><Relationship Id="rId18" Type="http://schemas.openxmlformats.org/officeDocument/2006/relationships/slideLayout" Target="../slideLayouts/slideLayout24.xml"/><Relationship Id="rId3" Type="http://schemas.openxmlformats.org/officeDocument/2006/relationships/tags" Target="../tags/tag38.xml"/><Relationship Id="rId21" Type="http://schemas.openxmlformats.org/officeDocument/2006/relationships/slide" Target="slide10.xml"/><Relationship Id="rId7" Type="http://schemas.openxmlformats.org/officeDocument/2006/relationships/tags" Target="../tags/tag42.xml"/><Relationship Id="rId12" Type="http://schemas.openxmlformats.org/officeDocument/2006/relationships/tags" Target="../tags/tag47.xml"/><Relationship Id="rId17" Type="http://schemas.openxmlformats.org/officeDocument/2006/relationships/tags" Target="../tags/tag52.xml"/><Relationship Id="rId25" Type="http://schemas.openxmlformats.org/officeDocument/2006/relationships/slide" Target="slide2.xml"/><Relationship Id="rId2" Type="http://schemas.openxmlformats.org/officeDocument/2006/relationships/tags" Target="../tags/tag37.xml"/><Relationship Id="rId16" Type="http://schemas.openxmlformats.org/officeDocument/2006/relationships/tags" Target="../tags/tag51.xml"/><Relationship Id="rId20" Type="http://schemas.openxmlformats.org/officeDocument/2006/relationships/slide" Target="slide12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tags" Target="../tags/tag46.xml"/><Relationship Id="rId24" Type="http://schemas.openxmlformats.org/officeDocument/2006/relationships/slide" Target="slide4.xml"/><Relationship Id="rId5" Type="http://schemas.openxmlformats.org/officeDocument/2006/relationships/tags" Target="../tags/tag40.xml"/><Relationship Id="rId15" Type="http://schemas.openxmlformats.org/officeDocument/2006/relationships/tags" Target="../tags/tag50.xml"/><Relationship Id="rId23" Type="http://schemas.openxmlformats.org/officeDocument/2006/relationships/slide" Target="slide6.xml"/><Relationship Id="rId10" Type="http://schemas.openxmlformats.org/officeDocument/2006/relationships/tags" Target="../tags/tag45.xml"/><Relationship Id="rId19" Type="http://schemas.openxmlformats.org/officeDocument/2006/relationships/slide" Target="slide14.xml"/><Relationship Id="rId4" Type="http://schemas.openxmlformats.org/officeDocument/2006/relationships/tags" Target="../tags/tag39.xml"/><Relationship Id="rId9" Type="http://schemas.openxmlformats.org/officeDocument/2006/relationships/tags" Target="../tags/tag44.xml"/><Relationship Id="rId14" Type="http://schemas.openxmlformats.org/officeDocument/2006/relationships/tags" Target="../tags/tag49.xml"/><Relationship Id="rId22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60.xml"/><Relationship Id="rId13" Type="http://schemas.openxmlformats.org/officeDocument/2006/relationships/tags" Target="../tags/tag65.xml"/><Relationship Id="rId18" Type="http://schemas.openxmlformats.org/officeDocument/2006/relationships/slideLayout" Target="../slideLayouts/slideLayout24.xml"/><Relationship Id="rId3" Type="http://schemas.openxmlformats.org/officeDocument/2006/relationships/tags" Target="../tags/tag55.xml"/><Relationship Id="rId21" Type="http://schemas.openxmlformats.org/officeDocument/2006/relationships/slide" Target="slide10.xml"/><Relationship Id="rId7" Type="http://schemas.openxmlformats.org/officeDocument/2006/relationships/tags" Target="../tags/tag59.xml"/><Relationship Id="rId12" Type="http://schemas.openxmlformats.org/officeDocument/2006/relationships/tags" Target="../tags/tag64.xml"/><Relationship Id="rId17" Type="http://schemas.openxmlformats.org/officeDocument/2006/relationships/tags" Target="../tags/tag69.xml"/><Relationship Id="rId25" Type="http://schemas.openxmlformats.org/officeDocument/2006/relationships/slide" Target="slide2.xml"/><Relationship Id="rId2" Type="http://schemas.openxmlformats.org/officeDocument/2006/relationships/tags" Target="../tags/tag54.xml"/><Relationship Id="rId16" Type="http://schemas.openxmlformats.org/officeDocument/2006/relationships/tags" Target="../tags/tag68.xml"/><Relationship Id="rId20" Type="http://schemas.openxmlformats.org/officeDocument/2006/relationships/slide" Target="slide12.xml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11" Type="http://schemas.openxmlformats.org/officeDocument/2006/relationships/tags" Target="../tags/tag63.xml"/><Relationship Id="rId24" Type="http://schemas.openxmlformats.org/officeDocument/2006/relationships/slide" Target="slide4.xml"/><Relationship Id="rId5" Type="http://schemas.openxmlformats.org/officeDocument/2006/relationships/tags" Target="../tags/tag57.xml"/><Relationship Id="rId15" Type="http://schemas.openxmlformats.org/officeDocument/2006/relationships/tags" Target="../tags/tag67.xml"/><Relationship Id="rId23" Type="http://schemas.openxmlformats.org/officeDocument/2006/relationships/slide" Target="slide6.xml"/><Relationship Id="rId10" Type="http://schemas.openxmlformats.org/officeDocument/2006/relationships/tags" Target="../tags/tag62.xml"/><Relationship Id="rId19" Type="http://schemas.openxmlformats.org/officeDocument/2006/relationships/slide" Target="slide14.xml"/><Relationship Id="rId4" Type="http://schemas.openxmlformats.org/officeDocument/2006/relationships/tags" Target="../tags/tag56.xml"/><Relationship Id="rId9" Type="http://schemas.openxmlformats.org/officeDocument/2006/relationships/tags" Target="../tags/tag61.xml"/><Relationship Id="rId14" Type="http://schemas.openxmlformats.org/officeDocument/2006/relationships/tags" Target="../tags/tag66.xml"/><Relationship Id="rId22" Type="http://schemas.openxmlformats.org/officeDocument/2006/relationships/slide" Target="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754" y="720228"/>
            <a:ext cx="1310742" cy="313200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770574" y="3946748"/>
            <a:ext cx="5829482" cy="1670176"/>
          </a:xfrm>
        </p:spPr>
        <p:txBody>
          <a:bodyPr/>
          <a:lstStyle/>
          <a:p>
            <a:r>
              <a:rPr lang="en-US" sz="4400" b="1" dirty="0"/>
              <a:t>Case 01</a:t>
            </a:r>
          </a:p>
          <a:p>
            <a:r>
              <a:rPr lang="en-US" sz="2000" dirty="0"/>
              <a:t>Cybersecurity for Electric Power Control and Automation Systems</a:t>
            </a:r>
            <a:endParaRPr lang="de-DE" sz="2000" dirty="0">
              <a:solidFill>
                <a:schemeClr val="tx2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54"/>
          <a:stretch/>
        </p:blipFill>
        <p:spPr>
          <a:xfrm>
            <a:off x="6600057" y="724306"/>
            <a:ext cx="1649882" cy="40043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9696400" y="6447819"/>
            <a:ext cx="2360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0845B62A-680D-42E4-A22A-E1CA3316CB64}" type="datetime2">
              <a:rPr lang="de-DE" sz="1200" smtClean="0">
                <a:solidFill>
                  <a:schemeClr val="tx2"/>
                </a:solidFill>
              </a:rPr>
              <a:t>Dienstag, 21. Juli 2020</a:t>
            </a:fld>
            <a:endParaRPr lang="de-DE" sz="1200" dirty="0">
              <a:solidFill>
                <a:schemeClr val="tx2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490" y="724306"/>
            <a:ext cx="1512163" cy="26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563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hlinkClick r:id="rId19" action="ppaction://hlinksldjump"/>
            <a:extLst>
              <a:ext uri="{FF2B5EF4-FFF2-40B4-BE49-F238E27FC236}">
                <a16:creationId xmlns:a16="http://schemas.microsoft.com/office/drawing/2014/main" id="{D2380803-BA8C-4C89-85B1-C58D1C6F4BE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8897" y="448187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Conclusion</a:t>
            </a:r>
          </a:p>
        </p:txBody>
      </p:sp>
      <p:sp>
        <p:nvSpPr>
          <p:cNvPr id="18" name="Rechteck 17">
            <a:hlinkClick r:id="rId19" action="ppaction://hlinksldjump"/>
            <a:extLst>
              <a:ext uri="{FF2B5EF4-FFF2-40B4-BE49-F238E27FC236}">
                <a16:creationId xmlns:a16="http://schemas.microsoft.com/office/drawing/2014/main" id="{4F3FD1BA-8990-4B29-AF47-0B9E76A14C6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5288" y="448187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17" name="Rechteck 16">
            <a:hlinkClick r:id="rId20" action="ppaction://hlinksldjump"/>
            <a:extLst>
              <a:ext uri="{FF2B5EF4-FFF2-40B4-BE49-F238E27FC236}">
                <a16:creationId xmlns:a16="http://schemas.microsoft.com/office/drawing/2014/main" id="{ECE07243-B6B5-49DC-8362-9C886A58642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58897" y="401826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Security Modeling and Evaluation</a:t>
            </a:r>
          </a:p>
        </p:txBody>
      </p:sp>
      <p:sp>
        <p:nvSpPr>
          <p:cNvPr id="16" name="Rechteck 15">
            <a:hlinkClick r:id="rId20" action="ppaction://hlinksldjump"/>
            <a:extLst>
              <a:ext uri="{FF2B5EF4-FFF2-40B4-BE49-F238E27FC236}">
                <a16:creationId xmlns:a16="http://schemas.microsoft.com/office/drawing/2014/main" id="{91AC2248-35EE-4D20-A431-E1F9EBE1124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95288" y="401826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BDCB4F0-B967-471C-9633-C1FFE2EEC9B4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58897" y="3554653"/>
            <a:ext cx="7889816" cy="400110"/>
          </a:xfrm>
          <a:prstGeom prst="rect">
            <a:avLst/>
          </a:prstGeom>
          <a:solidFill>
            <a:srgbClr val="D9D9D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" name="Rechteck 13">
            <a:hlinkClick r:id="rId21" action="ppaction://hlinksldjump"/>
            <a:extLst>
              <a:ext uri="{FF2B5EF4-FFF2-40B4-BE49-F238E27FC236}">
                <a16:creationId xmlns:a16="http://schemas.microsoft.com/office/drawing/2014/main" id="{A54D75B6-8C4B-449A-A817-AC93157608E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58897" y="355465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Power-cyber security framework</a:t>
            </a:r>
          </a:p>
        </p:txBody>
      </p:sp>
      <p:sp>
        <p:nvSpPr>
          <p:cNvPr id="13" name="Rechteck 12">
            <a:hlinkClick r:id="rId21" action="ppaction://hlinksldjump"/>
            <a:extLst>
              <a:ext uri="{FF2B5EF4-FFF2-40B4-BE49-F238E27FC236}">
                <a16:creationId xmlns:a16="http://schemas.microsoft.com/office/drawing/2014/main" id="{EB8921D8-A112-43AB-87BC-B29A55011199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395288" y="355465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12" name="Rechteck 11">
            <a:hlinkClick r:id="rId22" action="ppaction://hlinksldjump"/>
            <a:extLst>
              <a:ext uri="{FF2B5EF4-FFF2-40B4-BE49-F238E27FC236}">
                <a16:creationId xmlns:a16="http://schemas.microsoft.com/office/drawing/2014/main" id="{E0768762-9697-466D-B8B0-C38B88D0259C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58897" y="309104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SCADA System Security</a:t>
            </a:r>
          </a:p>
        </p:txBody>
      </p:sp>
      <p:sp>
        <p:nvSpPr>
          <p:cNvPr id="11" name="Rechteck 10">
            <a:hlinkClick r:id="rId22" action="ppaction://hlinksldjump"/>
            <a:extLst>
              <a:ext uri="{FF2B5EF4-FFF2-40B4-BE49-F238E27FC236}">
                <a16:creationId xmlns:a16="http://schemas.microsoft.com/office/drawing/2014/main" id="{9AE866E8-A0E3-40B0-A278-5D253A5E44FC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395288" y="309104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10" name="Rechteck 9">
            <a:hlinkClick r:id="rId23" action="ppaction://hlinksldjump"/>
            <a:extLst>
              <a:ext uri="{FF2B5EF4-FFF2-40B4-BE49-F238E27FC236}">
                <a16:creationId xmlns:a16="http://schemas.microsoft.com/office/drawing/2014/main" id="{AD3DCBEF-7DDE-4844-8C8C-3E65C559F4D8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58897" y="262743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Power System Cybersecurity Vulnerabilities</a:t>
            </a:r>
          </a:p>
        </p:txBody>
      </p:sp>
      <p:sp>
        <p:nvSpPr>
          <p:cNvPr id="9" name="Rechteck 8">
            <a:hlinkClick r:id="rId23" action="ppaction://hlinksldjump"/>
            <a:extLst>
              <a:ext uri="{FF2B5EF4-FFF2-40B4-BE49-F238E27FC236}">
                <a16:creationId xmlns:a16="http://schemas.microsoft.com/office/drawing/2014/main" id="{4138FD88-639D-409E-840D-838B7858CE5E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395288" y="262743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8" name="Rechteck 7">
            <a:hlinkClick r:id="rId24" action="ppaction://hlinksldjump"/>
            <a:extLst>
              <a:ext uri="{FF2B5EF4-FFF2-40B4-BE49-F238E27FC236}">
                <a16:creationId xmlns:a16="http://schemas.microsoft.com/office/drawing/2014/main" id="{523835A6-5259-4F76-B507-C28EE25CB8CF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58897" y="216382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Evolution of SCADA System</a:t>
            </a:r>
          </a:p>
        </p:txBody>
      </p:sp>
      <p:sp>
        <p:nvSpPr>
          <p:cNvPr id="7" name="Rechteck 6">
            <a:hlinkClick r:id="rId24" action="ppaction://hlinksldjump"/>
            <a:extLst>
              <a:ext uri="{FF2B5EF4-FFF2-40B4-BE49-F238E27FC236}">
                <a16:creationId xmlns:a16="http://schemas.microsoft.com/office/drawing/2014/main" id="{1ABB115D-FE26-4F7B-9D86-1A09B3C6D967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395288" y="216382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6" name="Rechteck 5">
            <a:hlinkClick r:id="rId25" action="ppaction://hlinksldjump"/>
            <a:extLst>
              <a:ext uri="{FF2B5EF4-FFF2-40B4-BE49-F238E27FC236}">
                <a16:creationId xmlns:a16="http://schemas.microsoft.com/office/drawing/2014/main" id="{7DF1EF9B-BDD5-4B5A-AF99-529AC81A06C4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858897" y="170021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Introduction</a:t>
            </a:r>
          </a:p>
        </p:txBody>
      </p:sp>
      <p:sp>
        <p:nvSpPr>
          <p:cNvPr id="5" name="Rechteck 4">
            <a:hlinkClick r:id="rId25" action="ppaction://hlinksldjump"/>
            <a:extLst>
              <a:ext uri="{FF2B5EF4-FFF2-40B4-BE49-F238E27FC236}">
                <a16:creationId xmlns:a16="http://schemas.microsoft.com/office/drawing/2014/main" id="{6F112D13-8EAC-4C06-A3DD-E3971AC64B39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395288" y="170021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1801C18-2C1E-436D-802E-91B5BAA43342}"/>
              </a:ext>
            </a:extLst>
          </p:cNvPr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0174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02566C0-4D35-4BBA-BB0C-0D88A2CE7B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Power-Cyber Security Network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D6D66C-6958-4F38-BFE9-6F47A65C7B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5688012" cy="347662"/>
          </a:xfrm>
        </p:spPr>
        <p:txBody>
          <a:bodyPr/>
          <a:lstStyle/>
          <a:p>
            <a:r>
              <a:rPr lang="en-US" sz="1400" dirty="0"/>
              <a:t>Cybersecurity for Electric Power Control and Automation Systems</a:t>
            </a:r>
            <a:endParaRPr lang="de-DE" sz="1400" dirty="0">
              <a:solidFill>
                <a:schemeClr val="tx2"/>
              </a:solidFill>
            </a:endParaRPr>
          </a:p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FCC2854-19E5-43E3-9DC6-FC0A7F5290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Group 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C425ACA-21EA-4690-81A8-91D5FD5F7EB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NERC has developed cyber security Standards</a:t>
            </a:r>
          </a:p>
          <a:p>
            <a:r>
              <a:rPr lang="en-US" dirty="0"/>
              <a:t>Research focus on following tasks: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Threat and Vulnerability Assessment (comprehensive understanding of all possible cyber attacks)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Security Framework (design of a comprehensive security framework)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Integrated Modeling of Attacks and their impacts (model cyber attacks on critical cyber assets using tools)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Validation of Defense Mechanisms (deploying them in a controlled testbed environment)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Cost Benefit Analysis (economic feasibility studies)</a:t>
            </a:r>
          </a:p>
        </p:txBody>
      </p:sp>
    </p:spTree>
    <p:extLst>
      <p:ext uri="{BB962C8B-B14F-4D97-AF65-F5344CB8AC3E}">
        <p14:creationId xmlns:p14="http://schemas.microsoft.com/office/powerpoint/2010/main" val="2593212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hlinkClick r:id="rId19" action="ppaction://hlinksldjump"/>
            <a:extLst>
              <a:ext uri="{FF2B5EF4-FFF2-40B4-BE49-F238E27FC236}">
                <a16:creationId xmlns:a16="http://schemas.microsoft.com/office/drawing/2014/main" id="{6D9E344C-4FA3-4F49-804B-BD82967E46A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8897" y="448187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Conclusion</a:t>
            </a:r>
          </a:p>
        </p:txBody>
      </p:sp>
      <p:sp>
        <p:nvSpPr>
          <p:cNvPr id="18" name="Rechteck 17">
            <a:hlinkClick r:id="rId19" action="ppaction://hlinksldjump"/>
            <a:extLst>
              <a:ext uri="{FF2B5EF4-FFF2-40B4-BE49-F238E27FC236}">
                <a16:creationId xmlns:a16="http://schemas.microsoft.com/office/drawing/2014/main" id="{BA57B6A7-E75E-40CB-AB3F-D118EB74119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5288" y="448187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1063E02-1894-48AF-8CF4-D7F554DA659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58897" y="4018263"/>
            <a:ext cx="7889816" cy="400110"/>
          </a:xfrm>
          <a:prstGeom prst="rect">
            <a:avLst/>
          </a:prstGeom>
          <a:solidFill>
            <a:srgbClr val="D9D9D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" name="Rechteck 15">
            <a:hlinkClick r:id="rId20" action="ppaction://hlinksldjump"/>
            <a:extLst>
              <a:ext uri="{FF2B5EF4-FFF2-40B4-BE49-F238E27FC236}">
                <a16:creationId xmlns:a16="http://schemas.microsoft.com/office/drawing/2014/main" id="{D7033821-C49F-4C20-905A-3741D72DF3F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858897" y="401826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Security Modeling and Evaluation</a:t>
            </a:r>
          </a:p>
        </p:txBody>
      </p:sp>
      <p:sp>
        <p:nvSpPr>
          <p:cNvPr id="15" name="Rechteck 14">
            <a:hlinkClick r:id="rId20" action="ppaction://hlinksldjump"/>
            <a:extLst>
              <a:ext uri="{FF2B5EF4-FFF2-40B4-BE49-F238E27FC236}">
                <a16:creationId xmlns:a16="http://schemas.microsoft.com/office/drawing/2014/main" id="{BA218FF7-0F5C-4990-80E9-155947D9E5D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95288" y="401826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14" name="Rechteck 13">
            <a:hlinkClick r:id="rId21" action="ppaction://hlinksldjump"/>
            <a:extLst>
              <a:ext uri="{FF2B5EF4-FFF2-40B4-BE49-F238E27FC236}">
                <a16:creationId xmlns:a16="http://schemas.microsoft.com/office/drawing/2014/main" id="{5E790516-4A44-43F9-9359-62D0BBC61C7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58897" y="355465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Power-cyber security framework</a:t>
            </a:r>
          </a:p>
        </p:txBody>
      </p:sp>
      <p:sp>
        <p:nvSpPr>
          <p:cNvPr id="13" name="Rechteck 12">
            <a:hlinkClick r:id="rId21" action="ppaction://hlinksldjump"/>
            <a:extLst>
              <a:ext uri="{FF2B5EF4-FFF2-40B4-BE49-F238E27FC236}">
                <a16:creationId xmlns:a16="http://schemas.microsoft.com/office/drawing/2014/main" id="{7E1B7882-EB05-4F77-A170-498977317216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395288" y="355465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12" name="Rechteck 11">
            <a:hlinkClick r:id="rId22" action="ppaction://hlinksldjump"/>
            <a:extLst>
              <a:ext uri="{FF2B5EF4-FFF2-40B4-BE49-F238E27FC236}">
                <a16:creationId xmlns:a16="http://schemas.microsoft.com/office/drawing/2014/main" id="{BE943761-210D-4395-B169-66222BF63674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58897" y="309104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SCADA System Security</a:t>
            </a:r>
          </a:p>
        </p:txBody>
      </p:sp>
      <p:sp>
        <p:nvSpPr>
          <p:cNvPr id="11" name="Rechteck 10">
            <a:hlinkClick r:id="rId22" action="ppaction://hlinksldjump"/>
            <a:extLst>
              <a:ext uri="{FF2B5EF4-FFF2-40B4-BE49-F238E27FC236}">
                <a16:creationId xmlns:a16="http://schemas.microsoft.com/office/drawing/2014/main" id="{F665307C-90CE-4969-A2F2-C07EED07E9B3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395288" y="309104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10" name="Rechteck 9">
            <a:hlinkClick r:id="rId23" action="ppaction://hlinksldjump"/>
            <a:extLst>
              <a:ext uri="{FF2B5EF4-FFF2-40B4-BE49-F238E27FC236}">
                <a16:creationId xmlns:a16="http://schemas.microsoft.com/office/drawing/2014/main" id="{F5027A7C-8B92-4641-92C9-995C2ACF60A5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58897" y="262743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Power System Cybersecurity Vulnerabilities</a:t>
            </a:r>
          </a:p>
        </p:txBody>
      </p:sp>
      <p:sp>
        <p:nvSpPr>
          <p:cNvPr id="9" name="Rechteck 8">
            <a:hlinkClick r:id="rId23" action="ppaction://hlinksldjump"/>
            <a:extLst>
              <a:ext uri="{FF2B5EF4-FFF2-40B4-BE49-F238E27FC236}">
                <a16:creationId xmlns:a16="http://schemas.microsoft.com/office/drawing/2014/main" id="{9B45E3D9-5EDD-4E5A-ADCD-5131366F1C0B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395288" y="262743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8" name="Rechteck 7">
            <a:hlinkClick r:id="rId24" action="ppaction://hlinksldjump"/>
            <a:extLst>
              <a:ext uri="{FF2B5EF4-FFF2-40B4-BE49-F238E27FC236}">
                <a16:creationId xmlns:a16="http://schemas.microsoft.com/office/drawing/2014/main" id="{D71F5369-DED0-4DA2-B08B-5AE9212274B1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58897" y="216382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Evolution of SCADA System</a:t>
            </a:r>
          </a:p>
        </p:txBody>
      </p:sp>
      <p:sp>
        <p:nvSpPr>
          <p:cNvPr id="7" name="Rechteck 6">
            <a:hlinkClick r:id="rId24" action="ppaction://hlinksldjump"/>
            <a:extLst>
              <a:ext uri="{FF2B5EF4-FFF2-40B4-BE49-F238E27FC236}">
                <a16:creationId xmlns:a16="http://schemas.microsoft.com/office/drawing/2014/main" id="{60F92249-B518-4FD9-BF59-359A802F0407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395288" y="216382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6" name="Rechteck 5">
            <a:hlinkClick r:id="rId25" action="ppaction://hlinksldjump"/>
            <a:extLst>
              <a:ext uri="{FF2B5EF4-FFF2-40B4-BE49-F238E27FC236}">
                <a16:creationId xmlns:a16="http://schemas.microsoft.com/office/drawing/2014/main" id="{1C743539-B397-488F-87BE-8AEB31F631E9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858897" y="170021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Introduction</a:t>
            </a:r>
          </a:p>
        </p:txBody>
      </p:sp>
      <p:sp>
        <p:nvSpPr>
          <p:cNvPr id="5" name="Rechteck 4">
            <a:hlinkClick r:id="rId25" action="ppaction://hlinksldjump"/>
            <a:extLst>
              <a:ext uri="{FF2B5EF4-FFF2-40B4-BE49-F238E27FC236}">
                <a16:creationId xmlns:a16="http://schemas.microsoft.com/office/drawing/2014/main" id="{EF314AB3-1A6A-47DE-B990-A74946915977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395288" y="170021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360DB64-E7ED-457B-A42F-2BB6DB03A4B3}"/>
              </a:ext>
            </a:extLst>
          </p:cNvPr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144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02566C0-4D35-4BBA-BB0C-0D88A2CE7B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Security modelling and evaluation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D6D66C-6958-4F38-BFE9-6F47A65C7B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5688012" cy="347662"/>
          </a:xfrm>
        </p:spPr>
        <p:txBody>
          <a:bodyPr/>
          <a:lstStyle/>
          <a:p>
            <a:r>
              <a:rPr lang="en-US" sz="1400" dirty="0"/>
              <a:t>Cybersecurity for Electric Power Control and Automation Systems</a:t>
            </a:r>
            <a:endParaRPr lang="de-DE" sz="1400" dirty="0">
              <a:solidFill>
                <a:schemeClr val="tx2"/>
              </a:solidFill>
            </a:endParaRPr>
          </a:p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FCC2854-19E5-43E3-9DC6-FC0A7F5290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Group 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C425ACA-21EA-4690-81A8-91D5FD5F7EB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Different methodologies of security modeling and evaluation: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Attack Trees (multi level hierarchical structures based n logical AND / OR operations)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PENET (modelling attack framework based on petri nets)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Integrated Modeling of Cyber and Power Security (captures attack and resulting consequences)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SCADA Testbed Development and Validation (realistic, used to conduct attack-defense exercises)</a:t>
            </a:r>
          </a:p>
        </p:txBody>
      </p:sp>
    </p:spTree>
    <p:extLst>
      <p:ext uri="{BB962C8B-B14F-4D97-AF65-F5344CB8AC3E}">
        <p14:creationId xmlns:p14="http://schemas.microsoft.com/office/powerpoint/2010/main" val="2020276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DA08432F-49A9-44F5-81A4-3DA204A0395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8897" y="4481873"/>
            <a:ext cx="7889816" cy="400110"/>
          </a:xfrm>
          <a:prstGeom prst="rect">
            <a:avLst/>
          </a:prstGeom>
          <a:solidFill>
            <a:srgbClr val="D9D9D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" name="Rechteck 17">
            <a:hlinkClick r:id="rId19" action="ppaction://hlinksldjump"/>
            <a:extLst>
              <a:ext uri="{FF2B5EF4-FFF2-40B4-BE49-F238E27FC236}">
                <a16:creationId xmlns:a16="http://schemas.microsoft.com/office/drawing/2014/main" id="{B1114FE5-D640-4124-8AB1-E5D28B08CDB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58897" y="448187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Conclusion</a:t>
            </a:r>
          </a:p>
        </p:txBody>
      </p:sp>
      <p:sp>
        <p:nvSpPr>
          <p:cNvPr id="17" name="Rechteck 16">
            <a:hlinkClick r:id="rId19" action="ppaction://hlinksldjump"/>
            <a:extLst>
              <a:ext uri="{FF2B5EF4-FFF2-40B4-BE49-F238E27FC236}">
                <a16:creationId xmlns:a16="http://schemas.microsoft.com/office/drawing/2014/main" id="{74F5ED01-0482-4FE2-BE37-D3235D233A7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95288" y="448187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16" name="Rechteck 15">
            <a:hlinkClick r:id="rId20" action="ppaction://hlinksldjump"/>
            <a:extLst>
              <a:ext uri="{FF2B5EF4-FFF2-40B4-BE49-F238E27FC236}">
                <a16:creationId xmlns:a16="http://schemas.microsoft.com/office/drawing/2014/main" id="{7D0CDBA6-D007-46E9-8ABC-D10DA746E15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858897" y="401826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Security Modeling and Evaluation</a:t>
            </a:r>
          </a:p>
        </p:txBody>
      </p:sp>
      <p:sp>
        <p:nvSpPr>
          <p:cNvPr id="15" name="Rechteck 14">
            <a:hlinkClick r:id="rId20" action="ppaction://hlinksldjump"/>
            <a:extLst>
              <a:ext uri="{FF2B5EF4-FFF2-40B4-BE49-F238E27FC236}">
                <a16:creationId xmlns:a16="http://schemas.microsoft.com/office/drawing/2014/main" id="{3A775842-020B-4022-94AC-74C127876622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95288" y="401826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14" name="Rechteck 13">
            <a:hlinkClick r:id="rId21" action="ppaction://hlinksldjump"/>
            <a:extLst>
              <a:ext uri="{FF2B5EF4-FFF2-40B4-BE49-F238E27FC236}">
                <a16:creationId xmlns:a16="http://schemas.microsoft.com/office/drawing/2014/main" id="{51D0C691-76B4-40E5-A442-842CC3F4016A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58897" y="355465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Power-cyber security framework</a:t>
            </a:r>
          </a:p>
        </p:txBody>
      </p:sp>
      <p:sp>
        <p:nvSpPr>
          <p:cNvPr id="13" name="Rechteck 12">
            <a:hlinkClick r:id="rId21" action="ppaction://hlinksldjump"/>
            <a:extLst>
              <a:ext uri="{FF2B5EF4-FFF2-40B4-BE49-F238E27FC236}">
                <a16:creationId xmlns:a16="http://schemas.microsoft.com/office/drawing/2014/main" id="{A8A9947B-8AE3-4222-90B1-6C7E36C7BB87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395288" y="355465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12" name="Rechteck 11">
            <a:hlinkClick r:id="rId22" action="ppaction://hlinksldjump"/>
            <a:extLst>
              <a:ext uri="{FF2B5EF4-FFF2-40B4-BE49-F238E27FC236}">
                <a16:creationId xmlns:a16="http://schemas.microsoft.com/office/drawing/2014/main" id="{F64A2404-1365-40A5-A839-1B3219372F51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58897" y="309104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SCADA System Security</a:t>
            </a:r>
          </a:p>
        </p:txBody>
      </p:sp>
      <p:sp>
        <p:nvSpPr>
          <p:cNvPr id="11" name="Rechteck 10">
            <a:hlinkClick r:id="rId22" action="ppaction://hlinksldjump"/>
            <a:extLst>
              <a:ext uri="{FF2B5EF4-FFF2-40B4-BE49-F238E27FC236}">
                <a16:creationId xmlns:a16="http://schemas.microsoft.com/office/drawing/2014/main" id="{BF132EB6-A08F-4186-BCA8-52AD95C52323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395288" y="309104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10" name="Rechteck 9">
            <a:hlinkClick r:id="rId23" action="ppaction://hlinksldjump"/>
            <a:extLst>
              <a:ext uri="{FF2B5EF4-FFF2-40B4-BE49-F238E27FC236}">
                <a16:creationId xmlns:a16="http://schemas.microsoft.com/office/drawing/2014/main" id="{6B2D3B81-72AA-4FFF-896A-973B8211AD8B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58897" y="262743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Power System Cybersecurity Vulnerabilities</a:t>
            </a:r>
          </a:p>
        </p:txBody>
      </p:sp>
      <p:sp>
        <p:nvSpPr>
          <p:cNvPr id="9" name="Rechteck 8">
            <a:hlinkClick r:id="rId23" action="ppaction://hlinksldjump"/>
            <a:extLst>
              <a:ext uri="{FF2B5EF4-FFF2-40B4-BE49-F238E27FC236}">
                <a16:creationId xmlns:a16="http://schemas.microsoft.com/office/drawing/2014/main" id="{4109F99A-6A93-4E92-9BD5-20F11C639991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395288" y="262743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8" name="Rechteck 7">
            <a:hlinkClick r:id="rId24" action="ppaction://hlinksldjump"/>
            <a:extLst>
              <a:ext uri="{FF2B5EF4-FFF2-40B4-BE49-F238E27FC236}">
                <a16:creationId xmlns:a16="http://schemas.microsoft.com/office/drawing/2014/main" id="{03E153A6-ED85-4C75-B70A-0BD6BDE454F9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58897" y="216382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Evolution of SCADA System</a:t>
            </a:r>
          </a:p>
        </p:txBody>
      </p:sp>
      <p:sp>
        <p:nvSpPr>
          <p:cNvPr id="7" name="Rechteck 6">
            <a:hlinkClick r:id="rId24" action="ppaction://hlinksldjump"/>
            <a:extLst>
              <a:ext uri="{FF2B5EF4-FFF2-40B4-BE49-F238E27FC236}">
                <a16:creationId xmlns:a16="http://schemas.microsoft.com/office/drawing/2014/main" id="{94BBF044-498C-4F93-B956-7B12487A39FC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395288" y="216382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6" name="Rechteck 5">
            <a:hlinkClick r:id="rId25" action="ppaction://hlinksldjump"/>
            <a:extLst>
              <a:ext uri="{FF2B5EF4-FFF2-40B4-BE49-F238E27FC236}">
                <a16:creationId xmlns:a16="http://schemas.microsoft.com/office/drawing/2014/main" id="{CF9CA638-48BC-4A31-80D5-61FCD14E3B8F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858897" y="170021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Introduction</a:t>
            </a:r>
          </a:p>
        </p:txBody>
      </p:sp>
      <p:sp>
        <p:nvSpPr>
          <p:cNvPr id="5" name="Rechteck 4">
            <a:hlinkClick r:id="rId25" action="ppaction://hlinksldjump"/>
            <a:extLst>
              <a:ext uri="{FF2B5EF4-FFF2-40B4-BE49-F238E27FC236}">
                <a16:creationId xmlns:a16="http://schemas.microsoft.com/office/drawing/2014/main" id="{4E1ADBFE-43C2-40E3-ACAB-7829E55C333C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395288" y="170021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903AFAC-275D-4353-AFF8-4526822B4E29}"/>
              </a:ext>
            </a:extLst>
          </p:cNvPr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8183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02566C0-4D35-4BBA-BB0C-0D88A2CE7B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D6D66C-6958-4F38-BFE9-6F47A65C7B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5688012" cy="347662"/>
          </a:xfrm>
        </p:spPr>
        <p:txBody>
          <a:bodyPr/>
          <a:lstStyle/>
          <a:p>
            <a:r>
              <a:rPr lang="en-US" sz="1400" dirty="0"/>
              <a:t>Cybersecurity for Electric Power Control and Automation Systems</a:t>
            </a:r>
            <a:endParaRPr lang="de-DE" sz="1400" dirty="0">
              <a:solidFill>
                <a:schemeClr val="tx2"/>
              </a:solidFill>
            </a:endParaRPr>
          </a:p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FCC2854-19E5-43E3-9DC6-FC0A7F5290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Group 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C425ACA-21EA-4690-81A8-91D5FD5F7EB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Research challenges must be addressed</a:t>
            </a:r>
          </a:p>
          <a:p>
            <a:r>
              <a:rPr lang="en-US" dirty="0"/>
              <a:t>Analysis of:</a:t>
            </a:r>
          </a:p>
          <a:p>
            <a:pPr lvl="1"/>
            <a:r>
              <a:rPr lang="en-US" dirty="0"/>
              <a:t>Vulnerability assessment</a:t>
            </a:r>
          </a:p>
          <a:p>
            <a:pPr lvl="1"/>
            <a:r>
              <a:rPr lang="en-US" dirty="0"/>
              <a:t>Security framework</a:t>
            </a:r>
          </a:p>
          <a:p>
            <a:pPr lvl="1"/>
            <a:r>
              <a:rPr lang="en-US" dirty="0"/>
              <a:t>Modelling</a:t>
            </a:r>
          </a:p>
          <a:p>
            <a:pPr lvl="1"/>
            <a:r>
              <a:rPr lang="en-US" dirty="0"/>
              <a:t>Validation</a:t>
            </a:r>
          </a:p>
        </p:txBody>
      </p:sp>
    </p:spTree>
    <p:extLst>
      <p:ext uri="{BB962C8B-B14F-4D97-AF65-F5344CB8AC3E}">
        <p14:creationId xmlns:p14="http://schemas.microsoft.com/office/powerpoint/2010/main" val="259681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hlinkClick r:id="rId19" action="ppaction://hlinksldjump"/>
            <a:extLst>
              <a:ext uri="{FF2B5EF4-FFF2-40B4-BE49-F238E27FC236}">
                <a16:creationId xmlns:a16="http://schemas.microsoft.com/office/drawing/2014/main" id="{FB1155D4-65C3-4EB3-9B61-06061542ECEF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8897" y="448187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Conclusion</a:t>
            </a:r>
          </a:p>
        </p:txBody>
      </p:sp>
      <p:sp>
        <p:nvSpPr>
          <p:cNvPr id="18" name="Rechteck 17">
            <a:hlinkClick r:id="rId19" action="ppaction://hlinksldjump"/>
            <a:extLst>
              <a:ext uri="{FF2B5EF4-FFF2-40B4-BE49-F238E27FC236}">
                <a16:creationId xmlns:a16="http://schemas.microsoft.com/office/drawing/2014/main" id="{E5EEF09D-0B48-4295-B2FC-F9092B6BDDD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5288" y="448187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17" name="Rechteck 16">
            <a:hlinkClick r:id="rId20" action="ppaction://hlinksldjump"/>
            <a:extLst>
              <a:ext uri="{FF2B5EF4-FFF2-40B4-BE49-F238E27FC236}">
                <a16:creationId xmlns:a16="http://schemas.microsoft.com/office/drawing/2014/main" id="{BCC5D48A-74BC-4B4A-B379-5E5DCA6711C4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58897" y="401826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Security Modeling and Evaluation</a:t>
            </a:r>
          </a:p>
        </p:txBody>
      </p:sp>
      <p:sp>
        <p:nvSpPr>
          <p:cNvPr id="16" name="Rechteck 15">
            <a:hlinkClick r:id="rId20" action="ppaction://hlinksldjump"/>
            <a:extLst>
              <a:ext uri="{FF2B5EF4-FFF2-40B4-BE49-F238E27FC236}">
                <a16:creationId xmlns:a16="http://schemas.microsoft.com/office/drawing/2014/main" id="{022447F7-8D88-4F57-815D-2F35B189684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95288" y="401826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15" name="Rechteck 14">
            <a:hlinkClick r:id="rId21" action="ppaction://hlinksldjump"/>
            <a:extLst>
              <a:ext uri="{FF2B5EF4-FFF2-40B4-BE49-F238E27FC236}">
                <a16:creationId xmlns:a16="http://schemas.microsoft.com/office/drawing/2014/main" id="{D4CDB926-1AE4-4218-92FD-20C9FD193170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58897" y="355465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Power-cyber security framework</a:t>
            </a:r>
          </a:p>
        </p:txBody>
      </p:sp>
      <p:sp>
        <p:nvSpPr>
          <p:cNvPr id="14" name="Rechteck 13">
            <a:hlinkClick r:id="rId21" action="ppaction://hlinksldjump"/>
            <a:extLst>
              <a:ext uri="{FF2B5EF4-FFF2-40B4-BE49-F238E27FC236}">
                <a16:creationId xmlns:a16="http://schemas.microsoft.com/office/drawing/2014/main" id="{109AEDF0-29E1-48F9-968F-A2E71D6B1A5E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395288" y="355465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13" name="Rechteck 12">
            <a:hlinkClick r:id="rId22" action="ppaction://hlinksldjump"/>
            <a:extLst>
              <a:ext uri="{FF2B5EF4-FFF2-40B4-BE49-F238E27FC236}">
                <a16:creationId xmlns:a16="http://schemas.microsoft.com/office/drawing/2014/main" id="{7A25805A-D9F0-496D-9967-604BC273E497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58897" y="309104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SCADA System Security</a:t>
            </a:r>
          </a:p>
        </p:txBody>
      </p:sp>
      <p:sp>
        <p:nvSpPr>
          <p:cNvPr id="12" name="Rechteck 11">
            <a:hlinkClick r:id="rId22" action="ppaction://hlinksldjump"/>
            <a:extLst>
              <a:ext uri="{FF2B5EF4-FFF2-40B4-BE49-F238E27FC236}">
                <a16:creationId xmlns:a16="http://schemas.microsoft.com/office/drawing/2014/main" id="{4E5A985E-D69B-411F-A549-C09776A4A94D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395288" y="309104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11" name="Rechteck 10">
            <a:hlinkClick r:id="rId23" action="ppaction://hlinksldjump"/>
            <a:extLst>
              <a:ext uri="{FF2B5EF4-FFF2-40B4-BE49-F238E27FC236}">
                <a16:creationId xmlns:a16="http://schemas.microsoft.com/office/drawing/2014/main" id="{AB8B5955-26D6-4EFA-8118-203A003E827B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58897" y="262743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Power System Cybersecurity Vulnerabilities</a:t>
            </a:r>
          </a:p>
        </p:txBody>
      </p:sp>
      <p:sp>
        <p:nvSpPr>
          <p:cNvPr id="10" name="Rechteck 9">
            <a:hlinkClick r:id="rId23" action="ppaction://hlinksldjump"/>
            <a:extLst>
              <a:ext uri="{FF2B5EF4-FFF2-40B4-BE49-F238E27FC236}">
                <a16:creationId xmlns:a16="http://schemas.microsoft.com/office/drawing/2014/main" id="{C7E2EB48-1C47-471D-9518-624A9E5CEB8C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395288" y="262743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9" name="Rechteck 8">
            <a:hlinkClick r:id="rId24" action="ppaction://hlinksldjump"/>
            <a:extLst>
              <a:ext uri="{FF2B5EF4-FFF2-40B4-BE49-F238E27FC236}">
                <a16:creationId xmlns:a16="http://schemas.microsoft.com/office/drawing/2014/main" id="{7A5C538F-40E7-4C65-82C3-0F3B5F1CB391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58897" y="216382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Evolution of SCADA System</a:t>
            </a:r>
          </a:p>
        </p:txBody>
      </p:sp>
      <p:sp>
        <p:nvSpPr>
          <p:cNvPr id="8" name="Rechteck 7">
            <a:hlinkClick r:id="rId24" action="ppaction://hlinksldjump"/>
            <a:extLst>
              <a:ext uri="{FF2B5EF4-FFF2-40B4-BE49-F238E27FC236}">
                <a16:creationId xmlns:a16="http://schemas.microsoft.com/office/drawing/2014/main" id="{5328B7F0-C5F1-43FD-A1BA-64A964856A31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395288" y="216382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A307571-CA78-469C-8A94-2F3F39113178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858897" y="1700213"/>
            <a:ext cx="7889816" cy="400109"/>
          </a:xfrm>
          <a:prstGeom prst="rect">
            <a:avLst/>
          </a:prstGeom>
          <a:solidFill>
            <a:srgbClr val="D9D9D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hteck 5">
            <a:hlinkClick r:id="rId25" action="ppaction://hlinksldjump"/>
            <a:extLst>
              <a:ext uri="{FF2B5EF4-FFF2-40B4-BE49-F238E27FC236}">
                <a16:creationId xmlns:a16="http://schemas.microsoft.com/office/drawing/2014/main" id="{CF535DA8-E0A7-42BC-B4C7-1B077F94C41C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858897" y="170021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Introduction</a:t>
            </a:r>
          </a:p>
        </p:txBody>
      </p:sp>
      <p:sp>
        <p:nvSpPr>
          <p:cNvPr id="5" name="Rechteck 4">
            <a:hlinkClick r:id="rId25" action="ppaction://hlinksldjump"/>
            <a:extLst>
              <a:ext uri="{FF2B5EF4-FFF2-40B4-BE49-F238E27FC236}">
                <a16:creationId xmlns:a16="http://schemas.microsoft.com/office/drawing/2014/main" id="{64BC44AD-C1BA-463B-810A-EBC696F2F7F1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395288" y="170021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9730772-80D4-4ECF-9729-D80A66575C8C}"/>
              </a:ext>
            </a:extLst>
          </p:cNvPr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2667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02566C0-4D35-4BBA-BB0C-0D88A2CE7B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D6D66C-6958-4F38-BFE9-6F47A65C7B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5688012" cy="347662"/>
          </a:xfrm>
        </p:spPr>
        <p:txBody>
          <a:bodyPr/>
          <a:lstStyle/>
          <a:p>
            <a:r>
              <a:rPr lang="en-US" sz="1400" dirty="0"/>
              <a:t>Cybersecurity for Electric Power Control and Automation Systems</a:t>
            </a:r>
            <a:endParaRPr lang="de-DE" sz="1400" dirty="0">
              <a:solidFill>
                <a:schemeClr val="tx2"/>
              </a:solidFill>
            </a:endParaRPr>
          </a:p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FCC2854-19E5-43E3-9DC6-FC0A7F5290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Group 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C425ACA-21EA-4690-81A8-91D5FD5F7EB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Identification of several cyber related vulnerabilities in electric power operations</a:t>
            </a:r>
          </a:p>
          <a:p>
            <a:r>
              <a:rPr lang="en-US" dirty="0"/>
              <a:t>Paper gives overview on past, current and future research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US" dirty="0"/>
              <a:t>Integrated modeling techniques </a:t>
            </a:r>
            <a:r>
              <a:rPr lang="en-US" sz="1600" dirty="0"/>
              <a:t>(capture the cause-effect relationship between cyber-physical systems)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US" dirty="0"/>
              <a:t>Metrics to quantitatively assess the survivability of the system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US" dirty="0"/>
              <a:t>Carry out a security investment analysis quantifying the cost benefits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US" dirty="0"/>
              <a:t>real-world data and testbed evaluations to validate the models</a:t>
            </a:r>
          </a:p>
          <a:p>
            <a:r>
              <a:rPr lang="en-US" dirty="0"/>
              <a:t>SCADA </a:t>
            </a:r>
            <a:r>
              <a:rPr lang="en-US" sz="1600" dirty="0"/>
              <a:t>(supervisory control and data acquisition systems) </a:t>
            </a:r>
            <a:r>
              <a:rPr lang="en-US" dirty="0"/>
              <a:t>as central part in electric power and automation systems</a:t>
            </a:r>
          </a:p>
        </p:txBody>
      </p:sp>
    </p:spTree>
    <p:extLst>
      <p:ext uri="{BB962C8B-B14F-4D97-AF65-F5344CB8AC3E}">
        <p14:creationId xmlns:p14="http://schemas.microsoft.com/office/powerpoint/2010/main" val="2126962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hlinkClick r:id="rId19" action="ppaction://hlinksldjump"/>
            <a:extLst>
              <a:ext uri="{FF2B5EF4-FFF2-40B4-BE49-F238E27FC236}">
                <a16:creationId xmlns:a16="http://schemas.microsoft.com/office/drawing/2014/main" id="{C56F2C68-28F2-42FC-9F7A-31E782E547D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8897" y="448187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Conclusion</a:t>
            </a:r>
          </a:p>
        </p:txBody>
      </p:sp>
      <p:sp>
        <p:nvSpPr>
          <p:cNvPr id="18" name="Rechteck 17">
            <a:hlinkClick r:id="rId19" action="ppaction://hlinksldjump"/>
            <a:extLst>
              <a:ext uri="{FF2B5EF4-FFF2-40B4-BE49-F238E27FC236}">
                <a16:creationId xmlns:a16="http://schemas.microsoft.com/office/drawing/2014/main" id="{0E3C247B-60FE-4673-AF5D-C7A1B442F6A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5288" y="448187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17" name="Rechteck 16">
            <a:hlinkClick r:id="rId20" action="ppaction://hlinksldjump"/>
            <a:extLst>
              <a:ext uri="{FF2B5EF4-FFF2-40B4-BE49-F238E27FC236}">
                <a16:creationId xmlns:a16="http://schemas.microsoft.com/office/drawing/2014/main" id="{385A2174-F265-4F10-81E3-773FEC24B14B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58897" y="401826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Security Modeling and Evaluation</a:t>
            </a:r>
          </a:p>
        </p:txBody>
      </p:sp>
      <p:sp>
        <p:nvSpPr>
          <p:cNvPr id="16" name="Rechteck 15">
            <a:hlinkClick r:id="rId20" action="ppaction://hlinksldjump"/>
            <a:extLst>
              <a:ext uri="{FF2B5EF4-FFF2-40B4-BE49-F238E27FC236}">
                <a16:creationId xmlns:a16="http://schemas.microsoft.com/office/drawing/2014/main" id="{E2F4ADED-BA4F-44A6-912B-74FAAD712865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95288" y="401826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15" name="Rechteck 14">
            <a:hlinkClick r:id="rId21" action="ppaction://hlinksldjump"/>
            <a:extLst>
              <a:ext uri="{FF2B5EF4-FFF2-40B4-BE49-F238E27FC236}">
                <a16:creationId xmlns:a16="http://schemas.microsoft.com/office/drawing/2014/main" id="{82E1196D-70A6-4132-A1C3-469D91A24FE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58897" y="355465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Power-cyber security framework</a:t>
            </a:r>
          </a:p>
        </p:txBody>
      </p:sp>
      <p:sp>
        <p:nvSpPr>
          <p:cNvPr id="14" name="Rechteck 13">
            <a:hlinkClick r:id="rId21" action="ppaction://hlinksldjump"/>
            <a:extLst>
              <a:ext uri="{FF2B5EF4-FFF2-40B4-BE49-F238E27FC236}">
                <a16:creationId xmlns:a16="http://schemas.microsoft.com/office/drawing/2014/main" id="{BB9D0C77-C43F-4A67-A830-E8B4310B9615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395288" y="355465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13" name="Rechteck 12">
            <a:hlinkClick r:id="rId22" action="ppaction://hlinksldjump"/>
            <a:extLst>
              <a:ext uri="{FF2B5EF4-FFF2-40B4-BE49-F238E27FC236}">
                <a16:creationId xmlns:a16="http://schemas.microsoft.com/office/drawing/2014/main" id="{2ADF3403-FABA-43E7-8CAA-AA7FE92A7022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58897" y="309104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SCADA System Security</a:t>
            </a:r>
          </a:p>
        </p:txBody>
      </p:sp>
      <p:sp>
        <p:nvSpPr>
          <p:cNvPr id="12" name="Rechteck 11">
            <a:hlinkClick r:id="rId22" action="ppaction://hlinksldjump"/>
            <a:extLst>
              <a:ext uri="{FF2B5EF4-FFF2-40B4-BE49-F238E27FC236}">
                <a16:creationId xmlns:a16="http://schemas.microsoft.com/office/drawing/2014/main" id="{8CA7F096-1A0E-481A-80E5-E70FCD3A8EC9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395288" y="309104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11" name="Rechteck 10">
            <a:hlinkClick r:id="rId23" action="ppaction://hlinksldjump"/>
            <a:extLst>
              <a:ext uri="{FF2B5EF4-FFF2-40B4-BE49-F238E27FC236}">
                <a16:creationId xmlns:a16="http://schemas.microsoft.com/office/drawing/2014/main" id="{AD757F76-EC54-42D4-A861-BD12F8DF7A0C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58897" y="262743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Power System Cybersecurity Vulnerabilities</a:t>
            </a:r>
          </a:p>
        </p:txBody>
      </p:sp>
      <p:sp>
        <p:nvSpPr>
          <p:cNvPr id="10" name="Rechteck 9">
            <a:hlinkClick r:id="rId23" action="ppaction://hlinksldjump"/>
            <a:extLst>
              <a:ext uri="{FF2B5EF4-FFF2-40B4-BE49-F238E27FC236}">
                <a16:creationId xmlns:a16="http://schemas.microsoft.com/office/drawing/2014/main" id="{C67F2BEB-78BB-4F0A-9269-F0CCCF99BE0E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395288" y="262743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115FFCF-091D-49AB-AA83-AE0D5ED54AE2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58897" y="2163823"/>
            <a:ext cx="7889816" cy="400109"/>
          </a:xfrm>
          <a:prstGeom prst="rect">
            <a:avLst/>
          </a:prstGeom>
          <a:solidFill>
            <a:srgbClr val="D9D9D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hteck 7">
            <a:hlinkClick r:id="rId24" action="ppaction://hlinksldjump"/>
            <a:extLst>
              <a:ext uri="{FF2B5EF4-FFF2-40B4-BE49-F238E27FC236}">
                <a16:creationId xmlns:a16="http://schemas.microsoft.com/office/drawing/2014/main" id="{D3C98DA3-4DC8-4F71-8820-979464462B98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58897" y="216382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Evolution of SCADA System</a:t>
            </a:r>
          </a:p>
        </p:txBody>
      </p:sp>
      <p:sp>
        <p:nvSpPr>
          <p:cNvPr id="7" name="Rechteck 6">
            <a:hlinkClick r:id="rId24" action="ppaction://hlinksldjump"/>
            <a:extLst>
              <a:ext uri="{FF2B5EF4-FFF2-40B4-BE49-F238E27FC236}">
                <a16:creationId xmlns:a16="http://schemas.microsoft.com/office/drawing/2014/main" id="{81D24B25-5F87-443C-B19E-F9AD9B54F9CB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395288" y="216382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6" name="Rechteck 5">
            <a:hlinkClick r:id="rId25" action="ppaction://hlinksldjump"/>
            <a:extLst>
              <a:ext uri="{FF2B5EF4-FFF2-40B4-BE49-F238E27FC236}">
                <a16:creationId xmlns:a16="http://schemas.microsoft.com/office/drawing/2014/main" id="{72265494-FD2C-4E74-B44A-1EFDF1A385EC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858897" y="170021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Introduction</a:t>
            </a:r>
          </a:p>
        </p:txBody>
      </p:sp>
      <p:sp>
        <p:nvSpPr>
          <p:cNvPr id="5" name="Rechteck 4">
            <a:hlinkClick r:id="rId25" action="ppaction://hlinksldjump"/>
            <a:extLst>
              <a:ext uri="{FF2B5EF4-FFF2-40B4-BE49-F238E27FC236}">
                <a16:creationId xmlns:a16="http://schemas.microsoft.com/office/drawing/2014/main" id="{BAB31C5A-4041-4776-87BD-519D58010A6C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395288" y="170021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A03E068-A21C-429B-8B68-5E9A579A6F98}"/>
              </a:ext>
            </a:extLst>
          </p:cNvPr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301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02566C0-4D35-4BBA-BB0C-0D88A2CE7B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Evolution of SCADA Systems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D6D66C-6958-4F38-BFE9-6F47A65C7B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5688012" cy="347662"/>
          </a:xfrm>
        </p:spPr>
        <p:txBody>
          <a:bodyPr/>
          <a:lstStyle/>
          <a:p>
            <a:r>
              <a:rPr lang="en-US" sz="1400" dirty="0"/>
              <a:t>Cybersecurity for Electric Power Control and Automation Systems</a:t>
            </a:r>
            <a:endParaRPr lang="de-DE" sz="1400" dirty="0">
              <a:solidFill>
                <a:schemeClr val="tx2"/>
              </a:solidFill>
            </a:endParaRPr>
          </a:p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FCC2854-19E5-43E3-9DC6-FC0A7F5290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Group 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C425ACA-21EA-4690-81A8-91D5FD5F7EB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Monolithic</a:t>
            </a:r>
          </a:p>
          <a:p>
            <a:pPr marL="749300" lvl="1" indent="-457200"/>
            <a:r>
              <a:rPr lang="en-US" dirty="0"/>
              <a:t>Stand alone System with no connectivity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Distributed</a:t>
            </a:r>
          </a:p>
          <a:p>
            <a:pPr marL="749300" lvl="1" indent="-457200"/>
            <a:r>
              <a:rPr lang="en-US" dirty="0"/>
              <a:t>Distribution of the computing burden to a number of machines in a network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Networked</a:t>
            </a:r>
          </a:p>
          <a:p>
            <a:pPr marL="749300" lvl="1" indent="-457200"/>
            <a:r>
              <a:rPr lang="en-US" dirty="0"/>
              <a:t>Open system architecture distributing the process across physically separate locations</a:t>
            </a:r>
          </a:p>
        </p:txBody>
      </p:sp>
      <p:sp>
        <p:nvSpPr>
          <p:cNvPr id="6" name="Gleichschenkliges Dreieck 5">
            <a:extLst>
              <a:ext uri="{FF2B5EF4-FFF2-40B4-BE49-F238E27FC236}">
                <a16:creationId xmlns:a16="http://schemas.microsoft.com/office/drawing/2014/main" id="{6AAEA2A7-B6F2-42B9-BD38-24B963084969}"/>
              </a:ext>
            </a:extLst>
          </p:cNvPr>
          <p:cNvSpPr/>
          <p:nvPr/>
        </p:nvSpPr>
        <p:spPr>
          <a:xfrm flipV="1">
            <a:off x="9408368" y="2387582"/>
            <a:ext cx="936104" cy="248157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F63E1C1-E15D-42E3-8A9C-B85079696633}"/>
              </a:ext>
            </a:extLst>
          </p:cNvPr>
          <p:cNvSpPr txBox="1"/>
          <p:nvPr/>
        </p:nvSpPr>
        <p:spPr>
          <a:xfrm>
            <a:off x="10344472" y="3167390"/>
            <a:ext cx="1151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Increasing Vulnerability</a:t>
            </a:r>
          </a:p>
        </p:txBody>
      </p:sp>
    </p:spTree>
    <p:extLst>
      <p:ext uri="{BB962C8B-B14F-4D97-AF65-F5344CB8AC3E}">
        <p14:creationId xmlns:p14="http://schemas.microsoft.com/office/powerpoint/2010/main" val="3402727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hlinkClick r:id="rId19" action="ppaction://hlinksldjump"/>
            <a:extLst>
              <a:ext uri="{FF2B5EF4-FFF2-40B4-BE49-F238E27FC236}">
                <a16:creationId xmlns:a16="http://schemas.microsoft.com/office/drawing/2014/main" id="{8F6E0716-EE5F-46FC-9B4A-D5EF851B6C3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8897" y="448187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Conclusion</a:t>
            </a:r>
          </a:p>
        </p:txBody>
      </p:sp>
      <p:sp>
        <p:nvSpPr>
          <p:cNvPr id="18" name="Rechteck 17">
            <a:hlinkClick r:id="rId19" action="ppaction://hlinksldjump"/>
            <a:extLst>
              <a:ext uri="{FF2B5EF4-FFF2-40B4-BE49-F238E27FC236}">
                <a16:creationId xmlns:a16="http://schemas.microsoft.com/office/drawing/2014/main" id="{1DB19956-B309-4735-8605-AE7A4C2037B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5288" y="448187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17" name="Rechteck 16">
            <a:hlinkClick r:id="rId20" action="ppaction://hlinksldjump"/>
            <a:extLst>
              <a:ext uri="{FF2B5EF4-FFF2-40B4-BE49-F238E27FC236}">
                <a16:creationId xmlns:a16="http://schemas.microsoft.com/office/drawing/2014/main" id="{2F5B945F-0C59-4373-A92D-3FD550C4234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58897" y="401826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Security Modeling and Evaluation</a:t>
            </a:r>
          </a:p>
        </p:txBody>
      </p:sp>
      <p:sp>
        <p:nvSpPr>
          <p:cNvPr id="16" name="Rechteck 15">
            <a:hlinkClick r:id="rId20" action="ppaction://hlinksldjump"/>
            <a:extLst>
              <a:ext uri="{FF2B5EF4-FFF2-40B4-BE49-F238E27FC236}">
                <a16:creationId xmlns:a16="http://schemas.microsoft.com/office/drawing/2014/main" id="{BE0E23FC-C223-448D-94C4-4A7F136537CB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95288" y="401826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15" name="Rechteck 14">
            <a:hlinkClick r:id="rId21" action="ppaction://hlinksldjump"/>
            <a:extLst>
              <a:ext uri="{FF2B5EF4-FFF2-40B4-BE49-F238E27FC236}">
                <a16:creationId xmlns:a16="http://schemas.microsoft.com/office/drawing/2014/main" id="{C712EEB1-E90C-4707-92A5-89AFFEA05FB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58897" y="355465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Power-cyber security framework</a:t>
            </a:r>
          </a:p>
        </p:txBody>
      </p:sp>
      <p:sp>
        <p:nvSpPr>
          <p:cNvPr id="14" name="Rechteck 13">
            <a:hlinkClick r:id="rId21" action="ppaction://hlinksldjump"/>
            <a:extLst>
              <a:ext uri="{FF2B5EF4-FFF2-40B4-BE49-F238E27FC236}">
                <a16:creationId xmlns:a16="http://schemas.microsoft.com/office/drawing/2014/main" id="{2ACB68E9-45B6-46D8-95EC-3C1B5E1A306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395288" y="355465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13" name="Rechteck 12">
            <a:hlinkClick r:id="rId22" action="ppaction://hlinksldjump"/>
            <a:extLst>
              <a:ext uri="{FF2B5EF4-FFF2-40B4-BE49-F238E27FC236}">
                <a16:creationId xmlns:a16="http://schemas.microsoft.com/office/drawing/2014/main" id="{7B59A2EB-ADEE-4CA0-94E6-BCDCE0BD6899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58897" y="309104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SCADA System Security</a:t>
            </a:r>
          </a:p>
        </p:txBody>
      </p:sp>
      <p:sp>
        <p:nvSpPr>
          <p:cNvPr id="12" name="Rechteck 11">
            <a:hlinkClick r:id="rId22" action="ppaction://hlinksldjump"/>
            <a:extLst>
              <a:ext uri="{FF2B5EF4-FFF2-40B4-BE49-F238E27FC236}">
                <a16:creationId xmlns:a16="http://schemas.microsoft.com/office/drawing/2014/main" id="{753C3868-C8E1-4519-8E00-A7FAC978FB63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395288" y="309104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191C957-1783-4E24-B231-286A14CBFB15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58897" y="2627433"/>
            <a:ext cx="7889816" cy="400110"/>
          </a:xfrm>
          <a:prstGeom prst="rect">
            <a:avLst/>
          </a:prstGeom>
          <a:solidFill>
            <a:srgbClr val="D9D9D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hteck 9">
            <a:hlinkClick r:id="rId23" action="ppaction://hlinksldjump"/>
            <a:extLst>
              <a:ext uri="{FF2B5EF4-FFF2-40B4-BE49-F238E27FC236}">
                <a16:creationId xmlns:a16="http://schemas.microsoft.com/office/drawing/2014/main" id="{C02FE13E-D459-4D4F-9BE0-A1C11796EB38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58897" y="262743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Power System Cybersecurity Vulnerabilities</a:t>
            </a:r>
          </a:p>
        </p:txBody>
      </p:sp>
      <p:sp>
        <p:nvSpPr>
          <p:cNvPr id="9" name="Rechteck 8">
            <a:hlinkClick r:id="rId23" action="ppaction://hlinksldjump"/>
            <a:extLst>
              <a:ext uri="{FF2B5EF4-FFF2-40B4-BE49-F238E27FC236}">
                <a16:creationId xmlns:a16="http://schemas.microsoft.com/office/drawing/2014/main" id="{EBC1FB5E-5051-41ED-8EC3-F98815EB1410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395288" y="262743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8" name="Rechteck 7">
            <a:hlinkClick r:id="rId24" action="ppaction://hlinksldjump"/>
            <a:extLst>
              <a:ext uri="{FF2B5EF4-FFF2-40B4-BE49-F238E27FC236}">
                <a16:creationId xmlns:a16="http://schemas.microsoft.com/office/drawing/2014/main" id="{A630A17E-28A8-49D7-99E1-6074220841B7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58897" y="216382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Evolution of SCADA System</a:t>
            </a:r>
          </a:p>
        </p:txBody>
      </p:sp>
      <p:sp>
        <p:nvSpPr>
          <p:cNvPr id="7" name="Rechteck 6">
            <a:hlinkClick r:id="rId24" action="ppaction://hlinksldjump"/>
            <a:extLst>
              <a:ext uri="{FF2B5EF4-FFF2-40B4-BE49-F238E27FC236}">
                <a16:creationId xmlns:a16="http://schemas.microsoft.com/office/drawing/2014/main" id="{A771513E-D67B-4DED-B41E-98D552657396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395288" y="216382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6" name="Rechteck 5">
            <a:hlinkClick r:id="rId25" action="ppaction://hlinksldjump"/>
            <a:extLst>
              <a:ext uri="{FF2B5EF4-FFF2-40B4-BE49-F238E27FC236}">
                <a16:creationId xmlns:a16="http://schemas.microsoft.com/office/drawing/2014/main" id="{806F1A64-933F-4B71-93A6-E3893ED304C8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858897" y="170021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Introduction</a:t>
            </a:r>
          </a:p>
        </p:txBody>
      </p:sp>
      <p:sp>
        <p:nvSpPr>
          <p:cNvPr id="5" name="Rechteck 4">
            <a:hlinkClick r:id="rId25" action="ppaction://hlinksldjump"/>
            <a:extLst>
              <a:ext uri="{FF2B5EF4-FFF2-40B4-BE49-F238E27FC236}">
                <a16:creationId xmlns:a16="http://schemas.microsoft.com/office/drawing/2014/main" id="{D2A54FFD-C246-4199-808D-F7EF82FDEFEC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395288" y="170021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59796CF-E4A2-4B5A-B20B-360251DAD87C}"/>
              </a:ext>
            </a:extLst>
          </p:cNvPr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1774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02566C0-4D35-4BBA-BB0C-0D88A2CE7B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Power System Vulnerabilities (PSC)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D6D66C-6958-4F38-BFE9-6F47A65C7B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5688012" cy="347662"/>
          </a:xfrm>
        </p:spPr>
        <p:txBody>
          <a:bodyPr/>
          <a:lstStyle/>
          <a:p>
            <a:r>
              <a:rPr lang="en-US" sz="1400" dirty="0"/>
              <a:t>Cybersecurity for Electric Power Control and Automation Systems</a:t>
            </a:r>
            <a:endParaRPr lang="de-DE" sz="1400" dirty="0">
              <a:solidFill>
                <a:schemeClr val="tx2"/>
              </a:solidFill>
            </a:endParaRPr>
          </a:p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FCC2854-19E5-43E3-9DC6-FC0A7F5290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Group 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C425ACA-21EA-4690-81A8-91D5FD5F7EB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Cyber Attackers</a:t>
            </a:r>
          </a:p>
          <a:p>
            <a:pPr lvl="1"/>
            <a:r>
              <a:rPr lang="en-US" dirty="0"/>
              <a:t>Internal disgruntles employees</a:t>
            </a:r>
          </a:p>
          <a:p>
            <a:pPr lvl="1"/>
            <a:r>
              <a:rPr lang="en-US" dirty="0"/>
              <a:t>External malicious hackers</a:t>
            </a:r>
          </a:p>
          <a:p>
            <a:r>
              <a:rPr lang="en-US" dirty="0"/>
              <a:t>Targeted Cyber Attack Types</a:t>
            </a:r>
          </a:p>
          <a:p>
            <a:pPr lvl="1"/>
            <a:r>
              <a:rPr lang="en-US" dirty="0"/>
              <a:t>Malicious Attackers exploit software bugs &amp; other vulnerabilities or gain unauthorized access</a:t>
            </a:r>
          </a:p>
          <a:p>
            <a:r>
              <a:rPr lang="en-US" dirty="0"/>
              <a:t>Flood based Cyber Attack Types</a:t>
            </a:r>
          </a:p>
          <a:p>
            <a:pPr lvl="1"/>
            <a:r>
              <a:rPr lang="de-DE" dirty="0" err="1"/>
              <a:t>causing</a:t>
            </a:r>
            <a:r>
              <a:rPr lang="de-DE" dirty="0"/>
              <a:t> a </a:t>
            </a:r>
            <a:r>
              <a:rPr lang="de-DE" dirty="0" err="1"/>
              <a:t>traffic</a:t>
            </a:r>
            <a:r>
              <a:rPr lang="de-DE" dirty="0"/>
              <a:t> </a:t>
            </a:r>
            <a:r>
              <a:rPr lang="en-US" dirty="0"/>
              <a:t>avalanche /Denial of Service (DoS)</a:t>
            </a:r>
          </a:p>
          <a:p>
            <a:pPr lvl="1"/>
            <a:r>
              <a:rPr lang="en-US" dirty="0"/>
              <a:t>can potentially bring down systems and cause a disruption of services.</a:t>
            </a:r>
          </a:p>
          <a:p>
            <a:r>
              <a:rPr lang="en-US" dirty="0"/>
              <a:t>Other Attack Types </a:t>
            </a:r>
            <a:r>
              <a:rPr lang="en-US" sz="1800" dirty="0"/>
              <a:t>(e.g. Spoofing, DNS cache poisoning)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430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hlinkClick r:id="rId19" action="ppaction://hlinksldjump"/>
            <a:extLst>
              <a:ext uri="{FF2B5EF4-FFF2-40B4-BE49-F238E27FC236}">
                <a16:creationId xmlns:a16="http://schemas.microsoft.com/office/drawing/2014/main" id="{B3F3DC57-CE94-45D7-8511-FDAD3E6B406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8897" y="448187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Conclusion</a:t>
            </a:r>
          </a:p>
        </p:txBody>
      </p:sp>
      <p:sp>
        <p:nvSpPr>
          <p:cNvPr id="18" name="Rechteck 17">
            <a:hlinkClick r:id="rId19" action="ppaction://hlinksldjump"/>
            <a:extLst>
              <a:ext uri="{FF2B5EF4-FFF2-40B4-BE49-F238E27FC236}">
                <a16:creationId xmlns:a16="http://schemas.microsoft.com/office/drawing/2014/main" id="{5D3ED640-4FE4-41FB-B8DC-BDFBFAE5B65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5288" y="448187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17" name="Rechteck 16">
            <a:hlinkClick r:id="rId20" action="ppaction://hlinksldjump"/>
            <a:extLst>
              <a:ext uri="{FF2B5EF4-FFF2-40B4-BE49-F238E27FC236}">
                <a16:creationId xmlns:a16="http://schemas.microsoft.com/office/drawing/2014/main" id="{2AB04F14-235B-4975-9D61-D0710B08896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58897" y="401826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Security Modeling and Evaluation</a:t>
            </a:r>
          </a:p>
        </p:txBody>
      </p:sp>
      <p:sp>
        <p:nvSpPr>
          <p:cNvPr id="16" name="Rechteck 15">
            <a:hlinkClick r:id="rId20" action="ppaction://hlinksldjump"/>
            <a:extLst>
              <a:ext uri="{FF2B5EF4-FFF2-40B4-BE49-F238E27FC236}">
                <a16:creationId xmlns:a16="http://schemas.microsoft.com/office/drawing/2014/main" id="{F1837F5A-7CC8-4D7C-853C-D996A9D54E8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95288" y="401826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15" name="Rechteck 14">
            <a:hlinkClick r:id="rId21" action="ppaction://hlinksldjump"/>
            <a:extLst>
              <a:ext uri="{FF2B5EF4-FFF2-40B4-BE49-F238E27FC236}">
                <a16:creationId xmlns:a16="http://schemas.microsoft.com/office/drawing/2014/main" id="{AAC938C4-2ACD-4583-B610-60F1243546A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58897" y="355465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Power-cyber security framework</a:t>
            </a:r>
          </a:p>
        </p:txBody>
      </p:sp>
      <p:sp>
        <p:nvSpPr>
          <p:cNvPr id="14" name="Rechteck 13">
            <a:hlinkClick r:id="rId21" action="ppaction://hlinksldjump"/>
            <a:extLst>
              <a:ext uri="{FF2B5EF4-FFF2-40B4-BE49-F238E27FC236}">
                <a16:creationId xmlns:a16="http://schemas.microsoft.com/office/drawing/2014/main" id="{3FD1A1FE-3C4D-456D-A761-B334444B1F5F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395288" y="355465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635F0AA-8F4D-4359-8219-370FF1060C3C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58897" y="3091043"/>
            <a:ext cx="7889816" cy="400110"/>
          </a:xfrm>
          <a:prstGeom prst="rect">
            <a:avLst/>
          </a:prstGeom>
          <a:solidFill>
            <a:srgbClr val="D9D9D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hteck 11">
            <a:hlinkClick r:id="rId22" action="ppaction://hlinksldjump"/>
            <a:extLst>
              <a:ext uri="{FF2B5EF4-FFF2-40B4-BE49-F238E27FC236}">
                <a16:creationId xmlns:a16="http://schemas.microsoft.com/office/drawing/2014/main" id="{8DEF25DF-83A9-4E0D-AAD7-0C50709281A7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58897" y="309104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SCADA System Security</a:t>
            </a:r>
          </a:p>
        </p:txBody>
      </p:sp>
      <p:sp>
        <p:nvSpPr>
          <p:cNvPr id="11" name="Rechteck 10">
            <a:hlinkClick r:id="rId22" action="ppaction://hlinksldjump"/>
            <a:extLst>
              <a:ext uri="{FF2B5EF4-FFF2-40B4-BE49-F238E27FC236}">
                <a16:creationId xmlns:a16="http://schemas.microsoft.com/office/drawing/2014/main" id="{BFD12964-72DE-4B02-BB97-86E746CA1A05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395288" y="309104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10" name="Rechteck 9">
            <a:hlinkClick r:id="rId23" action="ppaction://hlinksldjump"/>
            <a:extLst>
              <a:ext uri="{FF2B5EF4-FFF2-40B4-BE49-F238E27FC236}">
                <a16:creationId xmlns:a16="http://schemas.microsoft.com/office/drawing/2014/main" id="{BADC429E-83E8-475B-8A7D-68571B0AEB51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58897" y="262743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Power System Cybersecurity Vulnerabilities</a:t>
            </a:r>
          </a:p>
        </p:txBody>
      </p:sp>
      <p:sp>
        <p:nvSpPr>
          <p:cNvPr id="9" name="Rechteck 8">
            <a:hlinkClick r:id="rId23" action="ppaction://hlinksldjump"/>
            <a:extLst>
              <a:ext uri="{FF2B5EF4-FFF2-40B4-BE49-F238E27FC236}">
                <a16:creationId xmlns:a16="http://schemas.microsoft.com/office/drawing/2014/main" id="{FB3C5BDB-7D2F-4C98-941B-44E9E37BAC94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395288" y="262743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8" name="Rechteck 7">
            <a:hlinkClick r:id="rId24" action="ppaction://hlinksldjump"/>
            <a:extLst>
              <a:ext uri="{FF2B5EF4-FFF2-40B4-BE49-F238E27FC236}">
                <a16:creationId xmlns:a16="http://schemas.microsoft.com/office/drawing/2014/main" id="{16249146-667C-4CA5-8C90-0D5B1BD20075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58897" y="216382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Evolution of SCADA System</a:t>
            </a:r>
          </a:p>
        </p:txBody>
      </p:sp>
      <p:sp>
        <p:nvSpPr>
          <p:cNvPr id="7" name="Rechteck 6">
            <a:hlinkClick r:id="rId24" action="ppaction://hlinksldjump"/>
            <a:extLst>
              <a:ext uri="{FF2B5EF4-FFF2-40B4-BE49-F238E27FC236}">
                <a16:creationId xmlns:a16="http://schemas.microsoft.com/office/drawing/2014/main" id="{F52B66F9-7023-40DD-A4D8-918326964377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395288" y="216382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6" name="Rechteck 5">
            <a:hlinkClick r:id="rId25" action="ppaction://hlinksldjump"/>
            <a:extLst>
              <a:ext uri="{FF2B5EF4-FFF2-40B4-BE49-F238E27FC236}">
                <a16:creationId xmlns:a16="http://schemas.microsoft.com/office/drawing/2014/main" id="{60330CB4-20A3-4CE6-BB7C-57E1349ED3D6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858897" y="1700213"/>
            <a:ext cx="4358950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Introduction</a:t>
            </a:r>
          </a:p>
        </p:txBody>
      </p:sp>
      <p:sp>
        <p:nvSpPr>
          <p:cNvPr id="5" name="Rechteck 4">
            <a:hlinkClick r:id="rId25" action="ppaction://hlinksldjump"/>
            <a:extLst>
              <a:ext uri="{FF2B5EF4-FFF2-40B4-BE49-F238E27FC236}">
                <a16:creationId xmlns:a16="http://schemas.microsoft.com/office/drawing/2014/main" id="{BB22C8B8-C505-4F18-ADC2-0067182BE24F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395288" y="170021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CA2F022-7960-404A-AB3E-171E8D04D9A4}"/>
              </a:ext>
            </a:extLst>
          </p:cNvPr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628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02566C0-4D35-4BBA-BB0C-0D88A2CE7B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SCADA System Security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D6D66C-6958-4F38-BFE9-6F47A65C7B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5688012" cy="347662"/>
          </a:xfrm>
        </p:spPr>
        <p:txBody>
          <a:bodyPr/>
          <a:lstStyle/>
          <a:p>
            <a:r>
              <a:rPr lang="en-US" sz="1400" dirty="0"/>
              <a:t>Cybersecurity for Electric Power Control and Automation Systems</a:t>
            </a:r>
            <a:endParaRPr lang="de-DE" sz="1400" dirty="0">
              <a:solidFill>
                <a:schemeClr val="tx2"/>
              </a:solidFill>
            </a:endParaRPr>
          </a:p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FCC2854-19E5-43E3-9DC6-FC0A7F5290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Group 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C425ACA-21EA-4690-81A8-91D5FD5F7EB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Some resources are critical (DMS, SAS, PCS, control center)</a:t>
            </a:r>
          </a:p>
          <a:p>
            <a:r>
              <a:rPr lang="en-US" dirty="0"/>
              <a:t>Standard protocols (e.g. CIP 1200) to identify critical cyber assets</a:t>
            </a:r>
          </a:p>
          <a:p>
            <a:r>
              <a:rPr lang="en-US" dirty="0"/>
              <a:t>Salient Features: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Firewalls and IDS (secure gateways)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Electronic Perimeter (filter unwanted traffic before reaching the gateway)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Domain-Specific IDS (analyze baseline of normal traffic and filter cyber attacks)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Secure Communication (e.g. use of Virtual Private Networks)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Best Security Practices (implementation of Standard Protocols, e.g. NERC)</a:t>
            </a:r>
          </a:p>
          <a:p>
            <a:pPr marL="612775" lvl="1" indent="-342900">
              <a:buFont typeface="+mj-lt"/>
              <a:buAutoNum type="arabicPeriod"/>
            </a:pPr>
            <a:r>
              <a:rPr lang="en-US" dirty="0"/>
              <a:t>Online Vulnerability Map Tool (analyze vulnerabilities)</a:t>
            </a:r>
          </a:p>
        </p:txBody>
      </p:sp>
    </p:spTree>
    <p:extLst>
      <p:ext uri="{BB962C8B-B14F-4D97-AF65-F5344CB8AC3E}">
        <p14:creationId xmlns:p14="http://schemas.microsoft.com/office/powerpoint/2010/main" val="42418149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6cd991bf-f022-4378-96e7-2c338aeb3f5a"/>
  <p:tag name="EE4P_AGENDAWIZARD" val="&lt;ee4p&gt;&lt;layouts&gt;&lt;layout name=&quot;Box 1&quot; id=&quot;1_1&quot;&gt;&lt;standard&gt;&lt;textframe horizontalAnchor=&quot;1&quot; marginBottom=&quot;6&quot; marginLeft=&quot;0&quot; marginRight=&quot;0&quot; marginTop=&quot;6&quot; orientation=&quot;1&quot; verticalAnchor=&quot;1&quot; /&gt;&lt;font name=&quot;Arial&quot; bold=&quot;0&quot; italic=&quot;0&quot; color=&quot;13&quot; /&gt;&lt;paragraphformat firstLineIndent=&quot;0&quot; leftIndent=&quot;0&quot; rightIndent=&quot;0&quot; lineRuleBefore=&quot;&quot; lineRuleWithin=&quot;&quot; lineRuleAfter=&quot;&quot; spaceBefore=&quot;&quot; spaceWithin=&quot;&quot; spaceAfter=&quot;&quot; /&gt;&lt;fill visible=&quot;0&quot; /&gt;&lt;line visible=&quot;0&quot; /&gt;&lt;bulletformat visible=&quot;0&quot; /&gt;&lt;/standard&gt;&lt;agenda name=&quot;New Agenda&quot; title=&quot;Agenda&quot; subtitle=&quot;&quot; sizingModeId=&quot;2&quot; fontSize=&quot;16&quot; fontSizeAuto=&quot;1&quot; startTime=&quot;540&quot; timeFormatId=&quot;1&quot; startItemNo=&quot;1&quot; createSingleAgendaSlide=&quot;1&quot; createSeparatingSlides=&quot;1&quot; createBackupSlide=&quot;1&quot; /&gt;&lt;columns&gt;&lt;column field=&quot;itemno&quot; label=&quot;No.&quot; checked=&quot;1&quot; leftSpacing=&quot;0&quot; rightSpacing=&quot;0&quot; dock=&quot;1&quot; fixedWidth=&quot;31.50472&quot; /&gt;&lt;column field=&quot;topic&quot; label=&quot;Topic&quot; leftSpacing=&quot;5&quot; rightDistribute=&quot;1&quot; dock=&quot;1&quot; /&gt;&lt;column field=&quot;responsible&quot; label=&quot;Responsible&quot; visible=&quot;1&quot; checked=&quot;1&quot; leftSpacing=&quot;10&quot; rightDistribute=&quot;1&quot; dock=&quot;1&quot; /&gt;&lt;column field=&quot;freecolumn&quot; label=&quot;&quot; visible=&quot;1&quot; checked=&quot;0&quot; leftSpacing=&quot;10&quot; rightDistribute=&quot;1&quot; dock=&quot;1&quot; /&gt;&lt;column field=&quot;timeslot&quot; label=&quot;Time Slot&quot; visible=&quot;1&quot; checked=&quot;1&quot; leftSpacing=&quot;10&quot; rightSpacing=&quot;6&quot; dock=&quot;2&quot; /&gt;&lt;column field=&quot;pageno&quot; label=&quot;Page No.&quot; visible=&quot;1&quot; checked=&quot;0&quot; leftSpacing=&quot;10&quot; rightSpacing=&quot;6&quot; dock=&quot;2&quot; /&gt;&lt;/columns&gt;&lt;position left=&quot;31.125&quot; top=&quot;133.875&quot; width=&quot;657.75&quot; height=&quot;328.875&quot; /&gt;&lt;!--&#10;      &lt;subtitle&gt;&#10;        &lt;position left=&quot;31.25&quot; top=&quot;92.00031&quot; width=&quot;657.75&quot; height=&quot;19.25&quot;/&gt;&#10;        &lt;font size=&quot;16&quot;/&gt;&#10;        &lt;textframe marginBottom=&quot;0&quot; marginTop=&quot;0&quot;/&gt;&#10;        &lt;paragraphformat alignment=&quot;1&quot;/&gt;&#10;      &lt;/subtitle&gt;&#10;   --&gt;&lt;settings allowedSizingModeIds=&quot;1|2&quot; allowedFontSizes=&quot;8|9|10|10.5|11|12|14|16|18&quot; allowedTimeFormatIds=&quot;1|2|3&quot; slideLayout=&quot;11&quot; customLayoutName=&quot;Nur Titel|Title Only&quot; customLayoutIndex=&quot;&quot; showBreak=&quot;1&quot; singleAgendaSlideSelected=&quot;0&quot; backupSlideTitle=&quot;Backup: %agendaName%&quot; topMargin=&quot;0&quot; leftMargin=&quot;0&quot; allowedLevels=&quot;4&quot; itemNoFormats=&quot;{1}¦{1}.{2}¦{3:alphaLC}¦{3:alphaLC}.{4:alphaLC}&quot; /&gt;&lt;!-- Agenda item formats --&gt;&lt;cases&gt;&lt;case level=&quot;1&quot; selected=&quot;0&quot; break=&quot;0&quot; topMinSpacing=&quot;5&quot; topMaxSpacing=&quot;5&quot; bottomMinSpacing=&quot;0&quot; bottomMaxSpacing=&quot;0&quot;&gt;&lt;element field=&quot;itemno&quot; type=&quot;autoshape&quot; autoShapeType=&quot;1&quot; indent=&quot;(level-1)*(itemSingleHeight+topicLeftSpacing)&quot; indentType=&quot;1&quot;&gt;&lt;textframe marginLeft=&quot;6&quot; marginRight=&quot;6&quot; verticalAnchor=&quot;3&quot; /&gt;&lt;paragraphformat alignment=&quot;2&quot; /&gt;&lt;fill foreColor=&quot;5&quot; visible=&quot;1&quot; /&gt;&lt;font bold=&quot;1&quot; color=&quot;14&quot; /&gt;&lt;/element&gt;&lt;element field=&quot;topic&quot; type=&quot;autoshape&quot; autoShapeType=&quot;1&quot; indent=&quot;(level-1)*(itemSingleHeight+topicLeftSpacing)&quot; indentType=&quot;2&quot;&gt;&lt;paragraphformat alignment=&quot;1&quot; /&gt;&lt;textframe marginLeft=&quot;6&quot; /&gt;&lt;font bold=&quot;1&quot; /&gt;&lt;/element&gt;&lt;element field=&quot;responsible&quot; type=&quot;autoshape&quot; autoShapeType=&quot;1&quot; indent=&quot;(level-1)*(itemSingleHeight+topicLeftSpacing)&quot; indentType=&quot;1&quot;&gt;&lt;paragraphformat alignment=&quot;1&quot; /&gt;&lt;/element&gt;&lt;element field=&quot;freecolumn&quot; type=&quot;autoshape&quot; autoShapeType=&quot;1&quot; indent=&quot;(level-1)*(itemSingleHeight+topicLeftSpacing)&quot; indentType=&quot;1&quot;&gt;&lt;paragraphformat alignment=&quot;1&quot; /&gt;&lt;/element&gt;&lt;element field=&quot;timeslot&quot; type=&quot;autoshape&quot; autoShapeType=&quot;1&quot;&gt;&lt;paragraphformat alignment=&quot;1&quot; /&gt;&lt;/element&gt;&lt;element field=&quot;pageno&quot; type=&quot;autoshape&quot; autoShapeType=&quot;1&quot;&gt;&lt;paragraphformat alignment=&quot;3&quot; /&gt;&lt;/element&gt;&lt;/case&gt;&lt;case level=&quot;1&quot; selected=&quot;1&quot; break=&quot;0&quot; topMinSpacing=&quot;5&quot; topMaxSpacing=&quot;5&quot; bottomMinSpacing=&quot;0&quot; bottomMaxSpacing=&quot;0&quot;&gt;&lt;element type=&quot;autoshape&quot; autoShapeType=&quot;1&quot; value=&quot;&quot;&gt;&lt;position left=&quot;level*(itemSingleHeight+topicLeftSpacing)&quot; top=&quot;0&quot; width=&quot;agendaWidth-topicLeftSpacing-itemNoWidth-(level-1)*(itemSingleHeight+topicLeftSpacing)&quot; height=&quot;itemHeight&quot; /&gt;&lt;fill foreColor=&quot;#D9D9D9&quot; visible=&quot;1&quot; /&gt;&lt;/element&gt;&lt;element field=&quot;itemno&quot; type=&quot;autoshape&quot; autoShapeType=&quot;1&quot; indent=&quot;(level-1)*(itemSingleHeight+topicLeftSpacing)&quot; indentType=&quot;1&quot;&gt;&lt;textframe marginLeft=&quot;6&quot; marginRight=&quot;6&quot; verticalAnchor=&quot;3&quot; /&gt;&lt;paragraphformat alignment=&quot;2&quot; /&gt;&lt;fill foreColor=&quot;5&quot; visible=&quot;1&quot; /&gt;&lt;font bold=&quot;1&quot; color=&quot;14&quot; /&gt;&lt;/element&gt;&lt;element field=&quot;topic&quot; type=&quot;autoshape&quot; autoShapeType=&quot;1&quot; indent=&quot;(level-1)*(itemSingleHeight+topicLeftSpacing)&quot; indentType=&quot;2&quot;&gt;&lt;paragraphformat alignment=&quot;1&quot; /&gt;&lt;font bold=&quot;1&quot; /&gt;&lt;textframe marginLeft=&quot;6&quot; /&gt;&lt;/element&gt;&lt;element field=&quot;responsible&quot; type=&quot;autoshape&quot; autoShapeType=&quot;1&quot; indent=&quot;(level-1)*(itemSingleHeight+topicLeftSpacing)&quot; indentType=&quot;1&quot;&gt;&lt;paragraphformat alignment=&quot;1&quot; /&gt;&lt;/element&gt;&lt;element field=&quot;freecolumn&quot; type=&quot;autoshape&quot; autoShapeType=&quot;1&quot; indent=&quot;(level-1)*(itemSingleHeight+topicLeftSpacing)&quot; indentType=&quot;1&quot;&gt;&lt;paragraphformat alignment=&quot;1&quot; /&gt;&lt;/element&gt;&lt;element field=&quot;timeslot&quot; type=&quot;autoshape&quot; autoShapeType=&quot;1&quot;&gt;&lt;paragraphformat alignment=&quot;1&quot; /&gt;&lt;/element&gt;&lt;element field=&quot;pageno&quot; type=&quot;autoshape&quot; autoShapeType=&quot;1&quot;&gt;&lt;paragraphformat alignment=&quot;3&quot; /&gt;&lt;/element&gt;&lt;/case&gt;&lt;case level=&quot;1&quot; selected=&quot;0&quot; break=&quot;1&quot; topMinSpacing=&quot;5&quot; topMaxSpacing=&quot;5&quot; bottomMinSpacing=&quot;0&quot; bottomMaxSpacing=&quot;0&quot;&gt;&lt;element field=&quot;topic&quot; type=&quot;autoshape&quot; autoShapeType=&quot;1&quot; indent=&quot;(level-1)*(itemSingleHeight+topicLeftSpacing)&quot; indentType=&quot;2&quot;&gt;&lt;paragraphformat alignment=&quot;1&quot; /&gt;&lt;textframe marginLeft=&quot;6&quot; /&gt;&lt;font bold=&quot;1&quot; italic=&quot;1&quot; /&gt;&lt;/element&gt;&lt;element field=&quot;responsible&quot; type=&quot;autoshape&quot; autoShapeType=&quot;1&quot; indent=&quot;(level-1)*(itemSingleHeight+topicLeftSpacing)&quot; indentType=&quot;1&quot;&gt;&lt;paragraphformat alignment=&quot;1&quot; /&gt;&lt;font italic=&quot;1&quot; /&gt;&lt;/element&gt;&lt;element field=&quot;freecolumn&quot; type=&quot;autoshape&quot; autoShapeType=&quot;1&quot; indent=&quot;(level-1)*(itemSingleHeight+topicLeftSpacing)&quot; indentType=&quot;1&quot;&gt;&lt;paragraphformat alignment=&quot;1&quot; /&gt;&lt;font italic=&quot;1&quot; /&gt;&lt;/element&gt;&lt;element field=&quot;timeslot&quot; type=&quot;autoshape&quot; autoShapeType=&quot;1&quot;&gt;&lt;paragraphformat alignment=&quot;1&quot; /&gt;&lt;font italic=&quot;1&quot; /&gt;&lt;/element&gt;&lt;element field=&quot;pageno&quot; type=&quot;autoshape&quot; autoShapeType=&quot;1&quot;&gt;&lt;paragraphformat alignment=&quot;3&quot; /&gt;&lt;font italic=&quot;1&quot; /&gt;&lt;/element&gt;&lt;/case&gt;&lt;case level=&quot;1&quot; selected=&quot;1&quot; break=&quot;1&quot; topMinSpacing=&quot;5&quot; topMaxSpacing=&quot;5&quot; bottomMinSpacing=&quot;0&quot; bottomMaxSpacing=&quot;0&quot;&gt;&lt;element type=&quot;autoshape&quot; autoShapeType=&quot;1&quot; value=&quot;&quot;&gt;&lt;position left=&quot;level*(itemSingleHeight+topicLeftSpacing)&quot; top=&quot;0&quot; width=&quot;agendaWidth-topicLeftSpacing-itemNoWidth-(level-1)*(itemSingleHeight+topicLeftSpacing)&quot; height=&quot;itemHeight&quot; /&gt;&lt;fill foreColor=&quot;#D9D9D9&quot; visible=&quot;1&quot; /&gt;&lt;/element&gt;&lt;element field=&quot;topic&quot; type=&quot;autoshape&quot; autoShapeType=&quot;1&quot; indent=&quot;(level-1)*(itemSingleHeight+topicLeftSpacing)&quot; indentType=&quot;2&quot;&gt;&lt;paragraphformat alignment=&quot;1&quot; /&gt;&lt;font bold=&quot;1&quot; italic=&quot;1&quot; /&gt;&lt;textframe marginLeft=&quot;6&quot; /&gt;&lt;/element&gt;&lt;element field=&quot;responsible&quot; type=&quot;autoshape&quot; autoShapeType=&quot;1&quot; indent=&quot;(level-1)*(itemSingleHeight+topicLeftSpacing)&quot; indentType=&quot;1&quot;&gt;&lt;paragraphformat alignment=&quot;1&quot; /&gt;&lt;font italic=&quot;1&quot; /&gt;&lt;/element&gt;&lt;element field=&quot;freecolumn&quot; type=&quot;autoshape&quot; autoShapeType=&quot;1&quot; indent=&quot;(level-1)*(itemSingleHeight+topicLeftSpacing)&quot; indentType=&quot;1&quot;&gt;&lt;paragraphformat alignment=&quot;1&quot; /&gt;&lt;font italic=&quot;1&quot; /&gt;&lt;/element&gt;&lt;element field=&quot;timeslot&quot; type=&quot;autoshape&quot; autoShapeType=&quot;1&quot;&gt;&lt;paragraphformat alignment=&quot;1&quot; /&gt;&lt;font italic=&quot;1&quot; /&gt;&lt;/element&gt;&lt;element field=&quot;pageno&quot; type=&quot;autoshape&quot; autoShapeType=&quot;1&quot;&gt;&lt;paragraphformat alignment=&quot;3&quot; /&gt;&lt;font italic=&quot;1&quot; /&gt;&lt;/element&gt;&lt;/case&gt;&lt;/cases&gt;&lt;!-- Elements on slide independent of items --&gt;&lt;elements&gt;&lt;!--&#10;        &lt;element type=&quot;textbox&quot; zOrder=&quot;1&quot; value=&quot;test&quot;&gt;&#10;          &lt;position left=&quot;0&quot; top=&quot;0&quot; width=&quot;30&quot; height=&quot;30&quot;/&gt;&#10;        &lt;/element&gt;&#10;      --&gt;&lt;/elements&gt;&lt;/layout&gt;&lt;/layouts&gt;&lt;contents&gt;&lt;agenda name=&quot;New Agenda&quot; title=&quot;Agenda&quot; subtitle=&quot;&quot; sizingModeId=&quot;2&quot; fontSize=&quot;16&quot; fontSizeAuto=&quot;1&quot; startTime=&quot;540&quot; timeFormatId=&quot;1&quot; startItemNo=&quot;1&quot; createSingleAgendaSlide=&quot;0&quot; createSeparatingSlides=&quot;1&quot; createBackupSlide=&quot;1&quot; layoutId=&quot;1_1&quot; hideSeparatingSlides=&quot;0&quot; createSections=&quot;0&quot; backupSlideId=&quot;f7617663-b4a0-4955-b15d-2e8eff6e7c16&quot;&gt;&lt;columns leftSpacing=&quot;0&quot; rightSpacing=&quot;0&quot;&gt;&lt;column field=&quot;itemno&quot; label=&quot;No.&quot; checked=&quot;1&quot; leftSpacing=&quot;0&quot; rightSpacing=&quot;0&quot; dock=&quot;1&quot; fixedWidth=&quot;31.50472&quot; /&gt;&lt;column field=&quot;topic&quot; label=&quot;Topic&quot; leftSpacing=&quot;5&quot; rightDistribute=&quot;1&quot; dock=&quot;1&quot; rightSpacing=&quot;278.0209&quot; /&gt;&lt;column field=&quot;responsible&quot; label=&quot;Responsible&quot; visible=&quot;1&quot; checked=&quot;0&quot; leftSpacing=&quot;10&quot; rightDistribute=&quot;1&quot; dock=&quot;1&quot; /&gt;&lt;column field=&quot;freecolumn&quot; label=&quot;&quot; visible=&quot;1&quot; checked=&quot;0&quot; leftSpacing=&quot;10&quot; rightDistribute=&quot;1&quot; dock=&quot;1&quot; /&gt;&lt;column field=&quot;timeslot&quot; label=&quot;Time Slot&quot; visible=&quot;1&quot; checked=&quot;0&quot; leftSpacing=&quot;10&quot; rightSpacing=&quot;6&quot; dock=&quot;2&quot; /&gt;&lt;column field=&quot;pageno&quot; label=&quot;Page No.&quot; visible=&quot;1&quot; checked=&quot;0&quot; leftSpacing=&quot;10&quot; rightSpacing=&quot;6&quot; dock=&quot;2&quot; /&gt;&lt;/columns&gt;&lt;items&gt;&lt;item duration=&quot;30&quot; id=&quot;855e88e6-fbff-402c-9e01-c8ab9d5206a6&quot; parentId=&quot;&quot; level=&quot;1&quot; generateAgendaSlide=&quot;1&quot; showAgendaItem=&quot;1&quot; isBreak=&quot;0&quot; topic=&quot;Introduction&quot; agendaSlideId=&quot;a3a43b7b-25af-41b6-b5e0-3192f6dedb65&quot; /&gt;&lt;item duration=&quot;30&quot; id=&quot;21abb2c2-bde3-4756-ae27-441f0d380849&quot; parentId=&quot;&quot; level=&quot;1&quot; generateAgendaSlide=&quot;1&quot; showAgendaItem=&quot;1&quot; isBreak=&quot;0&quot; topic=&quot;Evolution of SCADA System&quot; agendaSlideId=&quot;44a8b017-ecbf-446d-a980-6dd2578c94f8&quot; /&gt;&lt;item duration=&quot;30&quot; id=&quot;9f348ff6-c644-4702-bdab-2b3710d40102&quot; parentId=&quot;&quot; level=&quot;1&quot; generateAgendaSlide=&quot;1&quot; showAgendaItem=&quot;1&quot; isBreak=&quot;0&quot; topic=&quot;Power System Cybersecurity Vulnerabilities&quot; agendaSlideId=&quot;2d003fc2-05e8-4a44-9f73-6c849580514d&quot; /&gt;&lt;item duration=&quot;30&quot; id=&quot;388e8457-6f22-4f8f-af10-507a74ae7093&quot; parentId=&quot;&quot; level=&quot;1&quot; generateAgendaSlide=&quot;1&quot; showAgendaItem=&quot;1&quot; isBreak=&quot;0&quot; topic=&quot;SCADA System Security&quot; agendaSlideId=&quot;932686bb-4298-4d4c-9f59-7191ba20444e&quot; /&gt;&lt;item duration=&quot;30&quot; id=&quot;8cf41f8f-0ca2-4cc3-bb03-e48531ca3bca&quot; parentId=&quot;&quot; level=&quot;1&quot; generateAgendaSlide=&quot;1&quot; showAgendaItem=&quot;1&quot; isBreak=&quot;0&quot; topic=&quot;Power-cyber security framework&quot; agendaSlideId=&quot;b5557e54-7b79-4a07-ab50-981b290bc3d5&quot; /&gt;&lt;item duration=&quot;30&quot; id=&quot;f4616407-6d50-43e1-b669-74ef9d0a2851&quot; parentId=&quot;&quot; level=&quot;1&quot; generateAgendaSlide=&quot;1&quot; showAgendaItem=&quot;1&quot; isBreak=&quot;0&quot; topic=&quot;Security Modeling and Evaluation&quot; agendaSlideId=&quot;03c38c39-36de-4a9f-b988-55a42893e446&quot; /&gt;&lt;item duration=&quot;30&quot; id=&quot;731202f6-d34a-45e0-9b62-ad9242ca0caf&quot; parentId=&quot;&quot; level=&quot;1&quot; generateAgendaSlide=&quot;1&quot; showAgendaItem=&quot;1&quot; isBreak=&quot;0&quot; topic=&quot;Conclusion&quot; agendaSlideId=&quot;c9c282ec-452f-48bf-a213-788b949408ff&quot; /&gt;&lt;/items&gt;&lt;/agenda&gt;&lt;/contents&gt;&lt;/ee4p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32686bb-4298-4d4c-9f59-7191ba20444e_ItemNo"/>
  <p:tag name="EE4P_AGENDAWIZARD_CONTENT" val="/4"/>
  <p:tag name="EE4P_AGENDAWIZARD_PROPERTIES" val="31.12504/243.3892/31.50465/31.50472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44a8b017-ecbf-446d-a980-6dd2578c94f8_ItemNo"/>
  <p:tag name="EE4P_AGENDAWIZARD_CONTENT" val="/2"/>
  <p:tag name="EE4P_AGENDAWIZARD_PROPERTIES" val="31.12504/170.3798/31.50465/31.5047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a3a43b7b-25af-41b6-b5e0-3192f6dedb65_Topic"/>
  <p:tag name="EE4P_AGENDAWIZARD_CONTENT" val="/Introduction"/>
  <p:tag name="EE4P_AGENDAWIZARD_PROPERTIES" val="67.62968/133.875/343.2244/31.5047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a3a43b7b-25af-41b6-b5e0-3192f6dedb65_ItemNo"/>
  <p:tag name="EE4P_AGENDAWIZARD_CONTENT" val="/1"/>
  <p:tag name="EE4P_AGENDAWIZARD_PROPERTIES" val="31.12504/133.875/31.50465/31.5047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c9c282ec-452f-48bf-a213-788b949408ff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c9c282ec-452f-48bf-a213-788b949408ff_Element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c9c282ec-452f-48bf-a213-788b949408ff_Topic"/>
  <p:tag name="EE4P_AGENDAWIZARD_CONTENT" val="/Conclusion"/>
  <p:tag name="EE4P_AGENDAWIZARD_PROPERTIES" val="67.62968/352.9034/343.2244/31.5047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c9c282ec-452f-48bf-a213-788b949408ff_ItemNo"/>
  <p:tag name="EE4P_AGENDAWIZARD_CONTENT" val="/7"/>
  <p:tag name="EE4P_AGENDAWIZARD_PROPERTIES" val="31.12504/352.9034/31.50465/31.5047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03c38c39-36de-4a9f-b988-55a42893e446_Topic"/>
  <p:tag name="EE4P_AGENDAWIZARD_CONTENT" val="/Security Modeling and Evaluation"/>
  <p:tag name="EE4P_AGENDAWIZARD_PROPERTIES" val="67.62968/316.3987/343.2244/31.5047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03c38c39-36de-4a9f-b988-55a42893e446_ItemNo"/>
  <p:tag name="EE4P_AGENDAWIZARD_CONTENT" val="/6"/>
  <p:tag name="EE4P_AGENDAWIZARD_PROPERTIES" val="31.12504/316.3987/31.50465/31.5047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d003fc2-05e8-4a44-9f73-6c849580514d_Topic"/>
  <p:tag name="EE4P_AGENDAWIZARD_CONTENT" val="/Power System Cybersecurity Vulnerabilities"/>
  <p:tag name="EE4P_AGENDAWIZARD_PROPERTIES" val="67.62968/206.8845/343.2244/31.50472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b5557e54-7b79-4a07-ab50-981b290bc3d5_Topic"/>
  <p:tag name="EE4P_AGENDAWIZARD_CONTENT" val="/Power-cyber security framework"/>
  <p:tag name="EE4P_AGENDAWIZARD_PROPERTIES" val="67.62968/279.894/343.2244/31.5047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b5557e54-7b79-4a07-ab50-981b290bc3d5_ItemNo"/>
  <p:tag name="EE4P_AGENDAWIZARD_CONTENT" val="/5"/>
  <p:tag name="EE4P_AGENDAWIZARD_PROPERTIES" val="31.12504/279.894/31.50465/31.5047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32686bb-4298-4d4c-9f59-7191ba20444e_Topic"/>
  <p:tag name="EE4P_AGENDAWIZARD_CONTENT" val="/SCADA System Security"/>
  <p:tag name="EE4P_AGENDAWIZARD_PROPERTIES" val="67.62968/243.3892/343.2244/31.5047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32686bb-4298-4d4c-9f59-7191ba20444e_ItemNo"/>
  <p:tag name="EE4P_AGENDAWIZARD_CONTENT" val="/4"/>
  <p:tag name="EE4P_AGENDAWIZARD_PROPERTIES" val="31.12504/243.3892/31.50465/31.5047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d003fc2-05e8-4a44-9f73-6c849580514d_Topic"/>
  <p:tag name="EE4P_AGENDAWIZARD_CONTENT" val="/Power System Cybersecurity Vulnerabilities"/>
  <p:tag name="EE4P_AGENDAWIZARD_PROPERTIES" val="67.62968/206.8845/343.2244/31.5047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d003fc2-05e8-4a44-9f73-6c849580514d_ItemNo"/>
  <p:tag name="EE4P_AGENDAWIZARD_CONTENT" val="/3"/>
  <p:tag name="EE4P_AGENDAWIZARD_PROPERTIES" val="31.12504/206.8845/31.50465/31.5047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44a8b017-ecbf-446d-a980-6dd2578c94f8_Topic"/>
  <p:tag name="EE4P_AGENDAWIZARD_CONTENT" val="/Evolution of SCADA System"/>
  <p:tag name="EE4P_AGENDAWIZARD_PROPERTIES" val="67.62968/170.3798/343.2244/31.5047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44a8b017-ecbf-446d-a980-6dd2578c94f8_ItemNo"/>
  <p:tag name="EE4P_AGENDAWIZARD_CONTENT" val="/2"/>
  <p:tag name="EE4P_AGENDAWIZARD_PROPERTIES" val="31.12504/170.3798/31.50465/31.5047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a3a43b7b-25af-41b6-b5e0-3192f6dedb65_Topic"/>
  <p:tag name="EE4P_AGENDAWIZARD_CONTENT" val="/Introduction"/>
  <p:tag name="EE4P_AGENDAWIZARD_PROPERTIES" val="67.62968/133.875/343.2244/31.5047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a3a43b7b-25af-41b6-b5e0-3192f6dedb65_ItemNo"/>
  <p:tag name="EE4P_AGENDAWIZARD_CONTENT" val="/1"/>
  <p:tag name="EE4P_AGENDAWIZARD_PROPERTIES" val="31.12504/133.875/31.50465/31.5047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d003fc2-05e8-4a44-9f73-6c849580514d_ItemNo"/>
  <p:tag name="EE4P_AGENDAWIZARD_CONTENT" val="/3"/>
  <p:tag name="EE4P_AGENDAWIZARD_PROPERTIES" val="31.12504/206.8845/31.50465/31.5047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44a8b017-ecbf-446d-a980-6dd2578c94f8_Topic"/>
  <p:tag name="EE4P_AGENDAWIZARD_CONTENT" val="/Evolution of SCADA System"/>
  <p:tag name="EE4P_AGENDAWIZARD_PROPERTIES" val="67.62968/170.3798/343.2244/31.5047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44a8b017-ecbf-446d-a980-6dd2578c94f8_ItemNo"/>
  <p:tag name="EE4P_AGENDAWIZARD_CONTENT" val="/2"/>
  <p:tag name="EE4P_AGENDAWIZARD_PROPERTIES" val="31.12504/170.3798/31.50465/31.5047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a3a43b7b-25af-41b6-b5e0-3192f6dedb65_Element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a3a43b7b-25af-41b6-b5e0-3192f6dedb65_Topic"/>
  <p:tag name="EE4P_AGENDAWIZARD_CONTENT" val="/Introduction"/>
  <p:tag name="EE4P_AGENDAWIZARD_PROPERTIES" val="67.62968/133.875/343.2244/31.5047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a3a43b7b-25af-41b6-b5e0-3192f6dedb65_ItemNo"/>
  <p:tag name="EE4P_AGENDAWIZARD_CONTENT" val="/1"/>
  <p:tag name="EE4P_AGENDAWIZARD_PROPERTIES" val="31.12504/133.875/31.50465/31.5047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44a8b017-ecbf-446d-a980-6dd2578c94f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a3a43b7b-25af-41b6-b5e0-3192f6dedb6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c9c282ec-452f-48bf-a213-788b949408ff_Topic"/>
  <p:tag name="EE4P_AGENDAWIZARD_CONTENT" val="/Conclusion"/>
  <p:tag name="EE4P_AGENDAWIZARD_PROPERTIES" val="67.62968/352.9034/343.2244/31.5047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c9c282ec-452f-48bf-a213-788b949408ff_ItemNo"/>
  <p:tag name="EE4P_AGENDAWIZARD_CONTENT" val="/7"/>
  <p:tag name="EE4P_AGENDAWIZARD_PROPERTIES" val="31.12504/352.9034/31.50465/31.5047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03c38c39-36de-4a9f-b988-55a42893e446_Topic"/>
  <p:tag name="EE4P_AGENDAWIZARD_CONTENT" val="/Security Modeling and Evaluation"/>
  <p:tag name="EE4P_AGENDAWIZARD_PROPERTIES" val="67.62968/316.3987/343.2244/31.5047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03c38c39-36de-4a9f-b988-55a42893e446_ItemNo"/>
  <p:tag name="EE4P_AGENDAWIZARD_CONTENT" val="/6"/>
  <p:tag name="EE4P_AGENDAWIZARD_PROPERTIES" val="31.12504/316.3987/31.50465/31.5047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b5557e54-7b79-4a07-ab50-981b290bc3d5_Topic"/>
  <p:tag name="EE4P_AGENDAWIZARD_CONTENT" val="/Power-cyber security framework"/>
  <p:tag name="EE4P_AGENDAWIZARD_PROPERTIES" val="67.62968/279.894/343.2244/31.5047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b5557e54-7b79-4a07-ab50-981b290bc3d5_ItemNo"/>
  <p:tag name="EE4P_AGENDAWIZARD_CONTENT" val="/5"/>
  <p:tag name="EE4P_AGENDAWIZARD_PROPERTIES" val="31.12504/279.894/31.50465/31.5047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32686bb-4298-4d4c-9f59-7191ba20444e_Topic"/>
  <p:tag name="EE4P_AGENDAWIZARD_CONTENT" val="/SCADA System Security"/>
  <p:tag name="EE4P_AGENDAWIZARD_PROPERTIES" val="67.62968/243.3892/343.2244/31.5047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32686bb-4298-4d4c-9f59-7191ba20444e_ItemNo"/>
  <p:tag name="EE4P_AGENDAWIZARD_CONTENT" val="/4"/>
  <p:tag name="EE4P_AGENDAWIZARD_PROPERTIES" val="31.12504/243.3892/31.50465/31.5047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d003fc2-05e8-4a44-9f73-6c849580514d_Topic"/>
  <p:tag name="EE4P_AGENDAWIZARD_CONTENT" val="/Power System Cybersecurity Vulnerabilities"/>
  <p:tag name="EE4P_AGENDAWIZARD_PROPERTIES" val="67.62968/206.8845/343.2244/31.5047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d003fc2-05e8-4a44-9f73-6c849580514d_ItemNo"/>
  <p:tag name="EE4P_AGENDAWIZARD_CONTENT" val="/3"/>
  <p:tag name="EE4P_AGENDAWIZARD_PROPERTIES" val="31.12504/206.8845/31.50465/31.5047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c9c282ec-452f-48bf-a213-788b949408ff_Topic"/>
  <p:tag name="EE4P_AGENDAWIZARD_CONTENT" val="/Conclusion"/>
  <p:tag name="EE4P_AGENDAWIZARD_PROPERTIES" val="67.62968/352.9034/343.2244/31.5047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44a8b017-ecbf-446d-a980-6dd2578c94f8_Element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44a8b017-ecbf-446d-a980-6dd2578c94f8_Topic"/>
  <p:tag name="EE4P_AGENDAWIZARD_CONTENT" val="/Evolution of SCADA System"/>
  <p:tag name="EE4P_AGENDAWIZARD_PROPERTIES" val="67.62968/170.3798/343.2244/31.5047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44a8b017-ecbf-446d-a980-6dd2578c94f8_ItemNo"/>
  <p:tag name="EE4P_AGENDAWIZARD_CONTENT" val="/2"/>
  <p:tag name="EE4P_AGENDAWIZARD_PROPERTIES" val="31.12504/170.3798/31.50465/31.5047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a3a43b7b-25af-41b6-b5e0-3192f6dedb65_Topic"/>
  <p:tag name="EE4P_AGENDAWIZARD_CONTENT" val="/Introduction"/>
  <p:tag name="EE4P_AGENDAWIZARD_PROPERTIES" val="67.62968/133.875/343.2244/31.5047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a3a43b7b-25af-41b6-b5e0-3192f6dedb65_ItemNo"/>
  <p:tag name="EE4P_AGENDAWIZARD_CONTENT" val="/1"/>
  <p:tag name="EE4P_AGENDAWIZARD_PROPERTIES" val="31.12504/133.875/31.50465/31.5047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2d003fc2-05e8-4a44-9f73-6c849580514d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c9c282ec-452f-48bf-a213-788b949408ff_Topic"/>
  <p:tag name="EE4P_AGENDAWIZARD_CONTENT" val="/Conclusion"/>
  <p:tag name="EE4P_AGENDAWIZARD_PROPERTIES" val="67.62968/352.9034/343.2244/31.5047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c9c282ec-452f-48bf-a213-788b949408ff_ItemNo"/>
  <p:tag name="EE4P_AGENDAWIZARD_CONTENT" val="/7"/>
  <p:tag name="EE4P_AGENDAWIZARD_PROPERTIES" val="31.12504/352.9034/31.50465/31.5047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03c38c39-36de-4a9f-b988-55a42893e446_Topic"/>
  <p:tag name="EE4P_AGENDAWIZARD_CONTENT" val="/Security Modeling and Evaluation"/>
  <p:tag name="EE4P_AGENDAWIZARD_PROPERTIES" val="67.62968/316.3987/343.2244/31.5047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c9c282ec-452f-48bf-a213-788b949408ff_ItemNo"/>
  <p:tag name="EE4P_AGENDAWIZARD_CONTENT" val="/7"/>
  <p:tag name="EE4P_AGENDAWIZARD_PROPERTIES" val="31.12504/352.9034/31.50465/31.5047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03c38c39-36de-4a9f-b988-55a42893e446_ItemNo"/>
  <p:tag name="EE4P_AGENDAWIZARD_CONTENT" val="/6"/>
  <p:tag name="EE4P_AGENDAWIZARD_PROPERTIES" val="31.12504/316.3987/31.50465/31.5047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b5557e54-7b79-4a07-ab50-981b290bc3d5_Topic"/>
  <p:tag name="EE4P_AGENDAWIZARD_CONTENT" val="/Power-cyber security framework"/>
  <p:tag name="EE4P_AGENDAWIZARD_PROPERTIES" val="67.62968/279.894/343.2244/31.5047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b5557e54-7b79-4a07-ab50-981b290bc3d5_ItemNo"/>
  <p:tag name="EE4P_AGENDAWIZARD_CONTENT" val="/5"/>
  <p:tag name="EE4P_AGENDAWIZARD_PROPERTIES" val="31.12504/279.894/31.50465/31.5047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32686bb-4298-4d4c-9f59-7191ba20444e_Topic"/>
  <p:tag name="EE4P_AGENDAWIZARD_CONTENT" val="/SCADA System Security"/>
  <p:tag name="EE4P_AGENDAWIZARD_PROPERTIES" val="67.62968/243.3892/343.2244/31.5047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32686bb-4298-4d4c-9f59-7191ba20444e_ItemNo"/>
  <p:tag name="EE4P_AGENDAWIZARD_CONTENT" val="/4"/>
  <p:tag name="EE4P_AGENDAWIZARD_PROPERTIES" val="31.12504/243.3892/31.50465/31.5047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d003fc2-05e8-4a44-9f73-6c849580514d_Element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d003fc2-05e8-4a44-9f73-6c849580514d_Topic"/>
  <p:tag name="EE4P_AGENDAWIZARD_CONTENT" val="/Power System Cybersecurity Vulnerabilities"/>
  <p:tag name="EE4P_AGENDAWIZARD_PROPERTIES" val="67.62968/206.8845/343.2244/31.5047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d003fc2-05e8-4a44-9f73-6c849580514d_ItemNo"/>
  <p:tag name="EE4P_AGENDAWIZARD_CONTENT" val="/3"/>
  <p:tag name="EE4P_AGENDAWIZARD_PROPERTIES" val="31.12504/206.8845/31.50465/31.5047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44a8b017-ecbf-446d-a980-6dd2578c94f8_Topic"/>
  <p:tag name="EE4P_AGENDAWIZARD_CONTENT" val="/Evolution of SCADA System"/>
  <p:tag name="EE4P_AGENDAWIZARD_PROPERTIES" val="67.62968/170.3798/343.2244/31.5047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44a8b017-ecbf-446d-a980-6dd2578c94f8_ItemNo"/>
  <p:tag name="EE4P_AGENDAWIZARD_CONTENT" val="/2"/>
  <p:tag name="EE4P_AGENDAWIZARD_PROPERTIES" val="31.12504/170.3798/31.50465/31.5047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03c38c39-36de-4a9f-b988-55a42893e446_Topic"/>
  <p:tag name="EE4P_AGENDAWIZARD_CONTENT" val="/Security Modeling and Evaluation"/>
  <p:tag name="EE4P_AGENDAWIZARD_PROPERTIES" val="67.62968/316.3987/343.2244/31.5047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a3a43b7b-25af-41b6-b5e0-3192f6dedb65_Topic"/>
  <p:tag name="EE4P_AGENDAWIZARD_CONTENT" val="/Introduction"/>
  <p:tag name="EE4P_AGENDAWIZARD_PROPERTIES" val="67.62968/133.875/343.2244/31.5047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a3a43b7b-25af-41b6-b5e0-3192f6dedb65_ItemNo"/>
  <p:tag name="EE4P_AGENDAWIZARD_CONTENT" val="/1"/>
  <p:tag name="EE4P_AGENDAWIZARD_PROPERTIES" val="31.12504/133.875/31.50465/31.5047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932686bb-4298-4d4c-9f59-7191ba20444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c9c282ec-452f-48bf-a213-788b949408ff_Topic"/>
  <p:tag name="EE4P_AGENDAWIZARD_CONTENT" val="/Conclusion"/>
  <p:tag name="EE4P_AGENDAWIZARD_PROPERTIES" val="67.62968/352.9034/343.2244/31.5047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c9c282ec-452f-48bf-a213-788b949408ff_ItemNo"/>
  <p:tag name="EE4P_AGENDAWIZARD_CONTENT" val="/7"/>
  <p:tag name="EE4P_AGENDAWIZARD_PROPERTIES" val="31.12504/352.9034/31.50465/31.5047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03c38c39-36de-4a9f-b988-55a42893e446_Topic"/>
  <p:tag name="EE4P_AGENDAWIZARD_CONTENT" val="/Security Modeling and Evaluation"/>
  <p:tag name="EE4P_AGENDAWIZARD_PROPERTIES" val="67.62968/316.3987/343.2244/31.5047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03c38c39-36de-4a9f-b988-55a42893e446_ItemNo"/>
  <p:tag name="EE4P_AGENDAWIZARD_CONTENT" val="/6"/>
  <p:tag name="EE4P_AGENDAWIZARD_PROPERTIES" val="31.12504/316.3987/31.50465/31.5047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b5557e54-7b79-4a07-ab50-981b290bc3d5_Topic"/>
  <p:tag name="EE4P_AGENDAWIZARD_CONTENT" val="/Power-cyber security framework"/>
  <p:tag name="EE4P_AGENDAWIZARD_PROPERTIES" val="67.62968/279.894/343.2244/31.5047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b5557e54-7b79-4a07-ab50-981b290bc3d5_ItemNo"/>
  <p:tag name="EE4P_AGENDAWIZARD_CONTENT" val="/5"/>
  <p:tag name="EE4P_AGENDAWIZARD_PROPERTIES" val="31.12504/279.894/31.50465/31.5047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03c38c39-36de-4a9f-b988-55a42893e446_ItemNo"/>
  <p:tag name="EE4P_AGENDAWIZARD_CONTENT" val="/6"/>
  <p:tag name="EE4P_AGENDAWIZARD_PROPERTIES" val="31.12504/316.3987/31.50465/31.5047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32686bb-4298-4d4c-9f59-7191ba20444e_Element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32686bb-4298-4d4c-9f59-7191ba20444e_Topic"/>
  <p:tag name="EE4P_AGENDAWIZARD_CONTENT" val="/SCADA System Security"/>
  <p:tag name="EE4P_AGENDAWIZARD_PROPERTIES" val="67.62968/243.3892/343.2244/31.5047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32686bb-4298-4d4c-9f59-7191ba20444e_ItemNo"/>
  <p:tag name="EE4P_AGENDAWIZARD_CONTENT" val="/4"/>
  <p:tag name="EE4P_AGENDAWIZARD_PROPERTIES" val="31.12504/243.3892/31.50465/31.5047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d003fc2-05e8-4a44-9f73-6c849580514d_Topic"/>
  <p:tag name="EE4P_AGENDAWIZARD_CONTENT" val="/Power System Cybersecurity Vulnerabilities"/>
  <p:tag name="EE4P_AGENDAWIZARD_PROPERTIES" val="67.62968/206.8845/343.2244/31.5047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d003fc2-05e8-4a44-9f73-6c849580514d_ItemNo"/>
  <p:tag name="EE4P_AGENDAWIZARD_CONTENT" val="/3"/>
  <p:tag name="EE4P_AGENDAWIZARD_PROPERTIES" val="31.12504/206.8845/31.50465/31.5047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44a8b017-ecbf-446d-a980-6dd2578c94f8_Topic"/>
  <p:tag name="EE4P_AGENDAWIZARD_CONTENT" val="/Evolution of SCADA System"/>
  <p:tag name="EE4P_AGENDAWIZARD_PROPERTIES" val="67.62968/170.3798/343.2244/31.5047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44a8b017-ecbf-446d-a980-6dd2578c94f8_ItemNo"/>
  <p:tag name="EE4P_AGENDAWIZARD_CONTENT" val="/2"/>
  <p:tag name="EE4P_AGENDAWIZARD_PROPERTIES" val="31.12504/170.3798/31.50465/31.5047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a3a43b7b-25af-41b6-b5e0-3192f6dedb65_Topic"/>
  <p:tag name="EE4P_AGENDAWIZARD_CONTENT" val="/Introduction"/>
  <p:tag name="EE4P_AGENDAWIZARD_PROPERTIES" val="67.62968/133.875/343.2244/31.5047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a3a43b7b-25af-41b6-b5e0-3192f6dedb65_ItemNo"/>
  <p:tag name="EE4P_AGENDAWIZARD_CONTENT" val="/1"/>
  <p:tag name="EE4P_AGENDAWIZARD_PROPERTIES" val="31.12504/133.875/31.50465/31.5047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b5557e54-7b79-4a07-ab50-981b290bc3d5_Topic"/>
  <p:tag name="EE4P_AGENDAWIZARD_CONTENT" val="/Power-cyber security framework"/>
  <p:tag name="EE4P_AGENDAWIZARD_PROPERTIES" val="67.62968/279.894/343.2244/31.5047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b5557e54-7b79-4a07-ab50-981b290bc3d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c9c282ec-452f-48bf-a213-788b949408ff_Topic"/>
  <p:tag name="EE4P_AGENDAWIZARD_CONTENT" val="/Conclusion"/>
  <p:tag name="EE4P_AGENDAWIZARD_PROPERTIES" val="67.62968/352.9034/343.2244/31.5047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c9c282ec-452f-48bf-a213-788b949408ff_ItemNo"/>
  <p:tag name="EE4P_AGENDAWIZARD_CONTENT" val="/7"/>
  <p:tag name="EE4P_AGENDAWIZARD_PROPERTIES" val="31.12504/352.9034/31.50465/31.5047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03c38c39-36de-4a9f-b988-55a42893e446_Topic"/>
  <p:tag name="EE4P_AGENDAWIZARD_CONTENT" val="/Security Modeling and Evaluation"/>
  <p:tag name="EE4P_AGENDAWIZARD_PROPERTIES" val="67.62968/316.3987/343.2244/31.5047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03c38c39-36de-4a9f-b988-55a42893e446_ItemNo"/>
  <p:tag name="EE4P_AGENDAWIZARD_CONTENT" val="/6"/>
  <p:tag name="EE4P_AGENDAWIZARD_PROPERTIES" val="31.12504/316.3987/31.50465/31.5047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b5557e54-7b79-4a07-ab50-981b290bc3d5_Element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b5557e54-7b79-4a07-ab50-981b290bc3d5_Topic"/>
  <p:tag name="EE4P_AGENDAWIZARD_CONTENT" val="/Power-cyber security framework"/>
  <p:tag name="EE4P_AGENDAWIZARD_PROPERTIES" val="67.62968/279.894/343.2244/31.5047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b5557e54-7b79-4a07-ab50-981b290bc3d5_ItemNo"/>
  <p:tag name="EE4P_AGENDAWIZARD_CONTENT" val="/5"/>
  <p:tag name="EE4P_AGENDAWIZARD_PROPERTIES" val="31.12504/279.894/31.50465/31.5047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32686bb-4298-4d4c-9f59-7191ba20444e_Topic"/>
  <p:tag name="EE4P_AGENDAWIZARD_CONTENT" val="/SCADA System Security"/>
  <p:tag name="EE4P_AGENDAWIZARD_PROPERTIES" val="67.62968/243.3892/343.2244/31.5047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32686bb-4298-4d4c-9f59-7191ba20444e_ItemNo"/>
  <p:tag name="EE4P_AGENDAWIZARD_CONTENT" val="/4"/>
  <p:tag name="EE4P_AGENDAWIZARD_PROPERTIES" val="31.12504/243.3892/31.50465/31.5047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b5557e54-7b79-4a07-ab50-981b290bc3d5_ItemNo"/>
  <p:tag name="EE4P_AGENDAWIZARD_CONTENT" val="/5"/>
  <p:tag name="EE4P_AGENDAWIZARD_PROPERTIES" val="31.12504/279.894/31.50465/31.5047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d003fc2-05e8-4a44-9f73-6c849580514d_Topic"/>
  <p:tag name="EE4P_AGENDAWIZARD_CONTENT" val="/Power System Cybersecurity Vulnerabilities"/>
  <p:tag name="EE4P_AGENDAWIZARD_PROPERTIES" val="67.62968/206.8845/343.2244/31.5047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d003fc2-05e8-4a44-9f73-6c849580514d_ItemNo"/>
  <p:tag name="EE4P_AGENDAWIZARD_CONTENT" val="/3"/>
  <p:tag name="EE4P_AGENDAWIZARD_PROPERTIES" val="31.12504/206.8845/31.50465/31.5047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44a8b017-ecbf-446d-a980-6dd2578c94f8_Topic"/>
  <p:tag name="EE4P_AGENDAWIZARD_CONTENT" val="/Evolution of SCADA System"/>
  <p:tag name="EE4P_AGENDAWIZARD_PROPERTIES" val="67.62968/170.3798/343.2244/31.5047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44a8b017-ecbf-446d-a980-6dd2578c94f8_ItemNo"/>
  <p:tag name="EE4P_AGENDAWIZARD_CONTENT" val="/2"/>
  <p:tag name="EE4P_AGENDAWIZARD_PROPERTIES" val="31.12504/170.3798/31.50465/31.5047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a3a43b7b-25af-41b6-b5e0-3192f6dedb65_Topic"/>
  <p:tag name="EE4P_AGENDAWIZARD_CONTENT" val="/Introduction"/>
  <p:tag name="EE4P_AGENDAWIZARD_PROPERTIES" val="67.62968/133.875/343.2244/31.5047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a3a43b7b-25af-41b6-b5e0-3192f6dedb65_ItemNo"/>
  <p:tag name="EE4P_AGENDAWIZARD_CONTENT" val="/1"/>
  <p:tag name="EE4P_AGENDAWIZARD_PROPERTIES" val="31.12504/133.875/31.50465/31.5047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03c38c39-36de-4a9f-b988-55a42893e446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c9c282ec-452f-48bf-a213-788b949408ff_Topic"/>
  <p:tag name="EE4P_AGENDAWIZARD_CONTENT" val="/Conclusion"/>
  <p:tag name="EE4P_AGENDAWIZARD_PROPERTIES" val="67.62968/352.9034/343.2244/31.5047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c9c282ec-452f-48bf-a213-788b949408ff_ItemNo"/>
  <p:tag name="EE4P_AGENDAWIZARD_CONTENT" val="/7"/>
  <p:tag name="EE4P_AGENDAWIZARD_PROPERTIES" val="31.12504/352.9034/31.50465/31.5047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32686bb-4298-4d4c-9f59-7191ba20444e_Topic"/>
  <p:tag name="EE4P_AGENDAWIZARD_CONTENT" val="/SCADA System Security"/>
  <p:tag name="EE4P_AGENDAWIZARD_PROPERTIES" val="67.62968/243.3892/343.2244/31.5047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03c38c39-36de-4a9f-b988-55a42893e446_Element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03c38c39-36de-4a9f-b988-55a42893e446_Topic"/>
  <p:tag name="EE4P_AGENDAWIZARD_CONTENT" val="/Security Modeling and Evaluation"/>
  <p:tag name="EE4P_AGENDAWIZARD_PROPERTIES" val="67.62968/316.3987/343.2244/31.5047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03c38c39-36de-4a9f-b988-55a42893e446_ItemNo"/>
  <p:tag name="EE4P_AGENDAWIZARD_CONTENT" val="/6"/>
  <p:tag name="EE4P_AGENDAWIZARD_PROPERTIES" val="31.12504/316.3987/31.50465/31.5047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b5557e54-7b79-4a07-ab50-981b290bc3d5_Topic"/>
  <p:tag name="EE4P_AGENDAWIZARD_CONTENT" val="/Power-cyber security framework"/>
  <p:tag name="EE4P_AGENDAWIZARD_PROPERTIES" val="67.62968/279.894/343.2244/31.5047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b5557e54-7b79-4a07-ab50-981b290bc3d5_ItemNo"/>
  <p:tag name="EE4P_AGENDAWIZARD_CONTENT" val="/5"/>
  <p:tag name="EE4P_AGENDAWIZARD_PROPERTIES" val="31.12504/279.894/31.50465/31.5047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32686bb-4298-4d4c-9f59-7191ba20444e_Topic"/>
  <p:tag name="EE4P_AGENDAWIZARD_CONTENT" val="/SCADA System Security"/>
  <p:tag name="EE4P_AGENDAWIZARD_PROPERTIES" val="67.62968/243.3892/343.2244/31.5047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32686bb-4298-4d4c-9f59-7191ba20444e_ItemNo"/>
  <p:tag name="EE4P_AGENDAWIZARD_CONTENT" val="/4"/>
  <p:tag name="EE4P_AGENDAWIZARD_PROPERTIES" val="31.12504/243.3892/31.50465/31.5047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d003fc2-05e8-4a44-9f73-6c849580514d_Topic"/>
  <p:tag name="EE4P_AGENDAWIZARD_CONTENT" val="/Power System Cybersecurity Vulnerabilities"/>
  <p:tag name="EE4P_AGENDAWIZARD_PROPERTIES" val="67.62968/206.8845/343.2244/31.5047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d003fc2-05e8-4a44-9f73-6c849580514d_ItemNo"/>
  <p:tag name="EE4P_AGENDAWIZARD_CONTENT" val="/3"/>
  <p:tag name="EE4P_AGENDAWIZARD_PROPERTIES" val="31.12504/206.8845/31.50465/31.5047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44a8b017-ecbf-446d-a980-6dd2578c94f8_Topic"/>
  <p:tag name="EE4P_AGENDAWIZARD_CONTENT" val="/Evolution of SCADA System"/>
  <p:tag name="EE4P_AGENDAWIZARD_PROPERTIES" val="67.62968/170.3798/343.2244/31.5047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MT &amp; SCMT">
  <a:themeElements>
    <a:clrScheme name="Steinbeis">
      <a:dk1>
        <a:sysClr val="windowText" lastClr="000000"/>
      </a:dk1>
      <a:lt1>
        <a:srgbClr val="FFFFFF"/>
      </a:lt1>
      <a:dk2>
        <a:srgbClr val="55585E"/>
      </a:dk2>
      <a:lt2>
        <a:srgbClr val="E7E6E6"/>
      </a:lt2>
      <a:accent1>
        <a:srgbClr val="95C122"/>
      </a:accent1>
      <a:accent2>
        <a:srgbClr val="007BA4"/>
      </a:accent2>
      <a:accent3>
        <a:srgbClr val="FAB400"/>
      </a:accent3>
      <a:accent4>
        <a:srgbClr val="E2ECC5"/>
      </a:accent4>
      <a:accent5>
        <a:srgbClr val="B1D4E5"/>
      </a:accent5>
      <a:accent6>
        <a:srgbClr val="E1E9C0"/>
      </a:accent6>
      <a:hlink>
        <a:srgbClr val="007BA4"/>
      </a:hlink>
      <a:folHlink>
        <a:srgbClr val="FAB400"/>
      </a:folHlink>
    </a:clrScheme>
    <a:fontScheme name="Steinbeis">
      <a:majorFont>
        <a:latin typeface="DINOT-Bold"/>
        <a:ea typeface=""/>
        <a:cs typeface=""/>
      </a:majorFont>
      <a:minorFont>
        <a:latin typeface="DINOT-Regular"/>
        <a:ea typeface=""/>
        <a:cs typeface=""/>
      </a:minorFont>
    </a:fontScheme>
    <a:fmtScheme name="Subtile Körper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" id="{FD97A1FB-C889-4EE6-9829-74C5636EB844}" vid="{92B80793-EAE4-485A-92D8-FE8BD4151AA1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1DDD3908-1449-4C65-A557-376454B136DC}">
  <we:reference id="wa104038830" version="1.0.0.3" store="de-DE" storeType="OMEX"/>
  <we:alternateReferences>
    <we:reference id="WA104038830" version="1.0.0.3" store="WA104038830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726</Words>
  <Application>Microsoft Office PowerPoint</Application>
  <PresentationFormat>Widescreen</PresentationFormat>
  <Paragraphs>180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DINOT-Bold</vt:lpstr>
      <vt:lpstr>DINOT-Medium</vt:lpstr>
      <vt:lpstr>DINOT-Regular</vt:lpstr>
      <vt:lpstr>Symbol</vt:lpstr>
      <vt:lpstr>Wingdings</vt:lpstr>
      <vt:lpstr>Wingdings 3</vt:lpstr>
      <vt:lpstr>SMT &amp; SCMT</vt:lpstr>
      <vt:lpstr>PowerPoint Presentation</vt:lpstr>
      <vt:lpstr>Agenda</vt:lpstr>
      <vt:lpstr>PowerPoint Presentation</vt:lpstr>
      <vt:lpstr>Agenda</vt:lpstr>
      <vt:lpstr>PowerPoint Presentation</vt:lpstr>
      <vt:lpstr>Agenda</vt:lpstr>
      <vt:lpstr>PowerPoint Presentation</vt:lpstr>
      <vt:lpstr>Agenda</vt:lpstr>
      <vt:lpstr>PowerPoint Presentation</vt:lpstr>
      <vt:lpstr>Agenda</vt:lpstr>
      <vt:lpstr>PowerPoint Presentation</vt:lpstr>
      <vt:lpstr>Agenda</vt:lpstr>
      <vt:lpstr>PowerPoint Presentation</vt:lpstr>
      <vt:lpstr>Agenda</vt:lpstr>
      <vt:lpstr>PowerPoint Presentation</vt:lpstr>
    </vt:vector>
  </TitlesOfParts>
  <Company>SCMT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Gehrung, Sarina</dc:creator>
  <cp:lastModifiedBy>Juan Barrera</cp:lastModifiedBy>
  <cp:revision>4</cp:revision>
  <dcterms:created xsi:type="dcterms:W3CDTF">2019-05-15T12:28:11Z</dcterms:created>
  <dcterms:modified xsi:type="dcterms:W3CDTF">2020-07-22T03:17:14Z</dcterms:modified>
</cp:coreProperties>
</file>