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730" y="77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8da61b9589_1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8da61b9589_1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8da61b9589_1_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8da61b9589_1_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8da61b9589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8da61b9589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8da61b9589_0_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8da61b9589_0_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8da61b9589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8da61b9589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8c41c1d993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8c41c1d993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8c41c1d993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8c41c1d993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8c41c1d993_0_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8c41c1d993_0_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 sz="3000"/>
              <a:t>A Blueprint for a Pan-European Cyber Incident Analysis System</a:t>
            </a:r>
            <a:endParaRPr sz="5800"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 sz="2200" dirty="0"/>
              <a:t>Cyber Security </a:t>
            </a:r>
            <a:r>
              <a:rPr lang="de-DE" sz="2200" dirty="0"/>
              <a:t>Group 2 </a:t>
            </a:r>
            <a:r>
              <a:rPr lang="de" sz="2200" dirty="0"/>
              <a:t>Case 2</a:t>
            </a:r>
            <a:endParaRPr sz="2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de"/>
              <a:t>INDUSTRIAL CONTROL SYSTEMS</a:t>
            </a: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645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17500" algn="l" rtl="0">
              <a:spcBef>
                <a:spcPts val="1000"/>
              </a:spcBef>
              <a:spcAft>
                <a:spcPts val="0"/>
              </a:spcAft>
              <a:buSzPts val="1400"/>
              <a:buChar char="●"/>
            </a:pPr>
            <a:r>
              <a:rPr lang="de" dirty="0"/>
              <a:t>Industrial control systems are affected by cyber attacks</a:t>
            </a:r>
            <a:endParaRPr dirty="0"/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dirty="0"/>
          </a:p>
          <a:p>
            <a:pPr marL="457200" lvl="0" indent="-323850" algn="l" rtl="0">
              <a:spcBef>
                <a:spcPts val="1000"/>
              </a:spcBef>
              <a:spcAft>
                <a:spcPts val="0"/>
              </a:spcAft>
              <a:buSzPts val="1500"/>
              <a:buChar char="●"/>
            </a:pPr>
            <a:r>
              <a:rPr lang="de" dirty="0"/>
              <a:t>Protection: security mechanisms which do not only use the information from their owen systems</a:t>
            </a:r>
            <a:endParaRPr dirty="0"/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dirty="0"/>
          </a:p>
          <a:p>
            <a:pPr marL="457200" lvl="0" indent="-323850" algn="l" rtl="0">
              <a:spcBef>
                <a:spcPts val="1000"/>
              </a:spcBef>
              <a:spcAft>
                <a:spcPts val="0"/>
              </a:spcAft>
              <a:buSzPts val="1500"/>
              <a:buChar char="●"/>
            </a:pPr>
            <a:r>
              <a:rPr lang="de" dirty="0"/>
              <a:t>Information sharing becoming essential to properly derive suitable countermeasures in case</a:t>
            </a:r>
            <a:endParaRPr dirty="0"/>
          </a:p>
          <a:p>
            <a:pPr marL="457200" lvl="0" indent="0" algn="l" rtl="0">
              <a:spcBef>
                <a:spcPts val="1000"/>
              </a:spcBef>
              <a:spcAft>
                <a:spcPts val="0"/>
              </a:spcAft>
              <a:buNone/>
            </a:pPr>
            <a:r>
              <a:rPr lang="de" dirty="0"/>
              <a:t>of threat</a:t>
            </a:r>
            <a:endParaRPr dirty="0"/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500" dirty="0"/>
          </a:p>
          <a:p>
            <a:pPr marL="45720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500" dirty="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400" dirty="0">
              <a:solidFill>
                <a:schemeClr val="dk1"/>
              </a:solidFill>
            </a:endParaRPr>
          </a:p>
          <a:p>
            <a:pPr marL="1371600" lvl="0" indent="0" algn="l" rtl="0">
              <a:spcBef>
                <a:spcPts val="1000"/>
              </a:spcBef>
              <a:spcAft>
                <a:spcPts val="1600"/>
              </a:spcAft>
              <a:buNone/>
            </a:pPr>
            <a:endParaRPr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de"/>
              <a:t>INDUSTRIAL CONTROL SYSTEMS</a:t>
            </a:r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645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spcBef>
                <a:spcPts val="1000"/>
              </a:spcBef>
              <a:spcAft>
                <a:spcPts val="0"/>
              </a:spcAft>
              <a:buSzPts val="1800"/>
              <a:buChar char="●"/>
            </a:pPr>
            <a:r>
              <a:rPr lang="de" dirty="0"/>
              <a:t>Outline:</a:t>
            </a:r>
          </a:p>
          <a:p>
            <a:pPr marL="596900" lvl="0" indent="0" algn="l" rtl="0"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 lang="de" dirty="0"/>
          </a:p>
          <a:p>
            <a:pPr marL="939800" lvl="0" algn="l" rtl="0">
              <a:spcBef>
                <a:spcPts val="0"/>
              </a:spcBef>
              <a:spcAft>
                <a:spcPts val="0"/>
              </a:spcAft>
              <a:buSzPts val="1400"/>
              <a:buAutoNum type="alphaLcParenR"/>
            </a:pPr>
            <a:r>
              <a:rPr lang="de" dirty="0"/>
              <a:t>the applicable use-cases</a:t>
            </a:r>
          </a:p>
          <a:p>
            <a:pPr marL="939800" lvl="0" algn="l" rtl="0">
              <a:spcBef>
                <a:spcPts val="0"/>
              </a:spcBef>
              <a:spcAft>
                <a:spcPts val="0"/>
              </a:spcAft>
              <a:buSzPts val="1400"/>
              <a:buAutoNum type="alphaLcParenR"/>
            </a:pPr>
            <a:endParaRPr lang="de" dirty="0"/>
          </a:p>
          <a:p>
            <a:pPr marL="939800" lvl="0" algn="l" rtl="0">
              <a:spcBef>
                <a:spcPts val="0"/>
              </a:spcBef>
              <a:spcAft>
                <a:spcPts val="0"/>
              </a:spcAft>
              <a:buSzPts val="1400"/>
              <a:buAutoNum type="alphaLcParenR"/>
            </a:pPr>
            <a:r>
              <a:rPr lang="de" dirty="0"/>
              <a:t>the architectural blocks and interfaces</a:t>
            </a:r>
          </a:p>
          <a:p>
            <a:pPr marL="939800" lvl="0" algn="l" rtl="0">
              <a:spcBef>
                <a:spcPts val="0"/>
              </a:spcBef>
              <a:spcAft>
                <a:spcPts val="0"/>
              </a:spcAft>
              <a:buSzPts val="1400"/>
              <a:buAutoNum type="alphaLcParenR"/>
            </a:pPr>
            <a:endParaRPr lang="en-US" dirty="0"/>
          </a:p>
          <a:p>
            <a:pPr marL="939800" lvl="0" algn="l" rtl="0">
              <a:spcBef>
                <a:spcPts val="0"/>
              </a:spcBef>
              <a:spcAft>
                <a:spcPts val="0"/>
              </a:spcAft>
              <a:buSzPts val="1400"/>
              <a:buAutoNum type="alphaLcParenR"/>
            </a:pPr>
            <a:r>
              <a:rPr lang="en-US" dirty="0"/>
              <a:t>the process and data flows of a pan-European cooperative system for cyber incident analysis </a:t>
            </a:r>
            <a:r>
              <a:rPr lang="de-DE" dirty="0"/>
              <a:t>i</a:t>
            </a:r>
            <a:r>
              <a:rPr lang="de" dirty="0"/>
              <a:t>n CIs</a:t>
            </a:r>
            <a:endParaRPr dirty="0"/>
          </a:p>
          <a:p>
            <a:pPr marL="45720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400" dirty="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400" dirty="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400" dirty="0">
              <a:solidFill>
                <a:schemeClr val="dk1"/>
              </a:solidFill>
            </a:endParaRPr>
          </a:p>
          <a:p>
            <a:pPr marL="45720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500" dirty="0">
              <a:solidFill>
                <a:schemeClr val="dk1"/>
              </a:solidFill>
            </a:endParaRPr>
          </a:p>
          <a:p>
            <a:pPr marL="45720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500" dirty="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500" dirty="0">
              <a:solidFill>
                <a:schemeClr val="dk1"/>
              </a:solidFill>
            </a:endParaRPr>
          </a:p>
          <a:p>
            <a:pPr marL="45720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500" dirty="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1400" dirty="0">
              <a:solidFill>
                <a:schemeClr val="dk1"/>
              </a:solidFill>
            </a:endParaRPr>
          </a:p>
          <a:p>
            <a:pPr marL="1371600" lvl="0" indent="0" algn="l" rtl="0">
              <a:spcBef>
                <a:spcPts val="1000"/>
              </a:spcBef>
              <a:spcAft>
                <a:spcPts val="1600"/>
              </a:spcAft>
              <a:buNone/>
            </a:pPr>
            <a:endParaRPr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CYBER INCIDENT ANALYSIS SYSTEM</a:t>
            </a:r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645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 b="1" dirty="0"/>
              <a:t>Illustrative Use Case: </a:t>
            </a:r>
            <a:endParaRPr b="1" dirty="0"/>
          </a:p>
          <a:p>
            <a:pPr marL="425450" indent="-285750">
              <a:spcBef>
                <a:spcPts val="1600"/>
              </a:spcBef>
              <a:buSzPts val="1400"/>
            </a:pPr>
            <a:r>
              <a:rPr lang="de" sz="1400" dirty="0"/>
              <a:t>Scenario: an attack targeting gas distribution infrastructures in Europe, operated by Wonderland Gas Networks (WGN)</a:t>
            </a:r>
            <a:endParaRPr sz="1400" dirty="0"/>
          </a:p>
          <a:p>
            <a:pPr marL="425450" indent="-285750">
              <a:buSzPts val="1400"/>
            </a:pPr>
            <a:r>
              <a:rPr lang="de" sz="1400" dirty="0"/>
              <a:t>in order to destabilize the country’s political and economic situation, a group of experts aims to disrupt power and gas supply  in CountryX through blocking the gas supply</a:t>
            </a:r>
            <a:endParaRPr sz="1400" dirty="0"/>
          </a:p>
          <a:p>
            <a:pPr marL="425450" indent="-285750">
              <a:buSzPts val="1400"/>
            </a:pPr>
            <a:r>
              <a:rPr lang="de" sz="1400" dirty="0"/>
              <a:t>Approach: </a:t>
            </a:r>
            <a:endParaRPr sz="1400" dirty="0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de" dirty="0"/>
              <a:t>Acquiring information about the structure of CountryX’s gas supply network, protocols and devices used,Supervisory Control and Data Acquisition (SCADA) and ICS details</a:t>
            </a:r>
            <a:endParaRPr dirty="0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de" dirty="0"/>
              <a:t>Managing to embed malicious code into a legit update package on the vendors servers, which get downloaded by WGN and other customers of the compromised vendor.</a:t>
            </a:r>
            <a:endParaRPr dirty="0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de" dirty="0"/>
              <a:t>Manipulating gas valves affecting the business continuity and causing budget loss &amp; malware fakes signals, so that the operator stays uninformed about the emergency until it becomes inevitable.</a:t>
            </a:r>
            <a:endParaRPr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CYBER INCIDENT ANALYSIS SYSTEM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 dirty="0"/>
              <a:t>This attack could be prevented</a:t>
            </a:r>
            <a:endParaRPr dirty="0"/>
          </a:p>
          <a:p>
            <a:pPr>
              <a:spcBef>
                <a:spcPts val="1600"/>
              </a:spcBef>
            </a:pPr>
            <a:r>
              <a:rPr lang="de" dirty="0"/>
              <a:t>if both WGN and the ICS vendor participated in ECOSSIAN and exchanged threat information with the corresponding N-SOC </a:t>
            </a:r>
            <a:endParaRPr dirty="0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de" sz="1600" dirty="0"/>
              <a:t>With an early warning of the N-SOC, the ICS vendor could have ﬁxed the vulnerability </a:t>
            </a:r>
            <a:endParaRPr sz="1600" dirty="0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de" sz="1600" dirty="0"/>
              <a:t>With participation in ECOSSIAN - deployment sensors on its crucial infrastructure components is possible - the sensors would be connected to the company’s O-SOC through separate protected channels, allowing for real-time situational awareness</a:t>
            </a:r>
            <a:endParaRPr sz="1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DERIVED REQUIREMENTS</a:t>
            </a:r>
            <a:endParaRPr/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 dirty="0"/>
              <a:t>The proposed system needs to fulﬁl a number of </a:t>
            </a:r>
            <a:r>
              <a:rPr lang="de" b="1" dirty="0"/>
              <a:t>technical requirements </a:t>
            </a:r>
            <a:r>
              <a:rPr lang="de" dirty="0"/>
              <a:t>to provide effective analytical functionalities, e.g.:</a:t>
            </a:r>
            <a:endParaRPr dirty="0"/>
          </a:p>
          <a:p>
            <a:pPr marL="425450" indent="-285750">
              <a:spcBef>
                <a:spcPts val="1600"/>
              </a:spcBef>
              <a:buSzPts val="1400"/>
            </a:pPr>
            <a:r>
              <a:rPr lang="de" sz="1600" dirty="0"/>
              <a:t>Use of open interfaces and data formats to allow comprehensive investigation of relevant incident information collected from different sources at different layers</a:t>
            </a:r>
            <a:endParaRPr sz="1600" dirty="0"/>
          </a:p>
          <a:p>
            <a:pPr marL="425450" indent="-285750">
              <a:buSzPts val="1400"/>
            </a:pPr>
            <a:r>
              <a:rPr lang="de" sz="1600" dirty="0"/>
              <a:t>Data sharing functionalities must be in place to enable: i) the CI operators to report cyber incidents and relevant data to the N-SOC and ii) the N-SOC to distribute advisories and mitigation strategies to the different concerned CIs.</a:t>
            </a:r>
            <a:endParaRPr sz="1600" dirty="0"/>
          </a:p>
          <a:p>
            <a:pPr marL="425450" indent="-285750">
              <a:buSzPts val="1400"/>
            </a:pPr>
            <a:r>
              <a:rPr lang="de" sz="1600" dirty="0"/>
              <a:t>Human involvement is crucial in handling incident reports and making decision about possible applicable solutions. - A user interface must provide sufﬁcient content presentation and reporting capabilities (e.g. dashboards, data querying, ﬁltering, etc.), to support operators’ visual analysis and decision making.</a:t>
            </a:r>
            <a:endParaRPr sz="1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ECOSSIAN ecosystem</a:t>
            </a:r>
            <a:endParaRPr/>
          </a:p>
        </p:txBody>
      </p:sp>
      <p:pic>
        <p:nvPicPr>
          <p:cNvPr id="91" name="Google Shape;91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8200" y="1294749"/>
            <a:ext cx="8367599" cy="3610976"/>
          </a:xfrm>
          <a:prstGeom prst="rect">
            <a:avLst/>
          </a:prstGeom>
          <a:noFill/>
          <a:ln>
            <a:noFill/>
          </a:ln>
        </p:spPr>
      </p:pic>
      <p:sp>
        <p:nvSpPr>
          <p:cNvPr id="92" name="Google Shape;92;p19"/>
          <p:cNvSpPr txBox="1">
            <a:spLocks noGrp="1"/>
          </p:cNvSpPr>
          <p:nvPr>
            <p:ph type="body" idx="1"/>
          </p:nvPr>
        </p:nvSpPr>
        <p:spPr>
          <a:xfrm>
            <a:off x="311700" y="1076275"/>
            <a:ext cx="8520600" cy="91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 b="1">
                <a:highlight>
                  <a:srgbClr val="FFFF00"/>
                </a:highlight>
              </a:rPr>
              <a:t>The incident handling process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de"/>
              <a:t>ECOSSIAN ecosystem</a:t>
            </a:r>
            <a:endParaRPr/>
          </a:p>
        </p:txBody>
      </p:sp>
      <p:sp>
        <p:nvSpPr>
          <p:cNvPr id="98" name="Google Shape;98;p20"/>
          <p:cNvSpPr txBox="1">
            <a:spLocks noGrp="1"/>
          </p:cNvSpPr>
          <p:nvPr>
            <p:ph type="body" idx="1"/>
          </p:nvPr>
        </p:nvSpPr>
        <p:spPr>
          <a:xfrm>
            <a:off x="311700" y="1241975"/>
            <a:ext cx="8520600" cy="3487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Acquisition</a:t>
            </a:r>
            <a:r>
              <a:rPr lang="de" dirty="0"/>
              <a:t>: occurs from several data sources</a:t>
            </a:r>
            <a:endParaRPr dirty="0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Processing</a:t>
            </a:r>
            <a:r>
              <a:rPr lang="de" dirty="0"/>
              <a:t>: veriﬁcation of completeness, consistency and redundancy of reports</a:t>
            </a:r>
            <a:endParaRPr dirty="0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Aggregation</a:t>
            </a:r>
            <a:r>
              <a:rPr lang="de" dirty="0"/>
              <a:t>: identifying entries in the Issue Meta-Data Repository </a:t>
            </a:r>
            <a:endParaRPr dirty="0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Analysis</a:t>
            </a:r>
            <a:r>
              <a:rPr lang="de" dirty="0"/>
              <a:t>: automatically / expert team</a:t>
            </a:r>
            <a:endParaRPr dirty="0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Evaluation</a:t>
            </a:r>
            <a:r>
              <a:rPr lang="de" dirty="0"/>
              <a:t>: provides Situational Awareness of the monitored infrastructures</a:t>
            </a:r>
            <a:endParaRPr dirty="0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Mitigation</a:t>
            </a:r>
            <a:r>
              <a:rPr lang="de" dirty="0"/>
              <a:t>: provide real-time response against running attacks</a:t>
            </a:r>
            <a:endParaRPr dirty="0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b="1" dirty="0"/>
              <a:t>Visualization</a:t>
            </a:r>
            <a:r>
              <a:rPr lang="de" dirty="0"/>
              <a:t>: supports N-SOC operators by informing them about every reported issue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CONCLUSION</a:t>
            </a:r>
            <a:endParaRPr/>
          </a:p>
        </p:txBody>
      </p:sp>
      <p:sp>
        <p:nvSpPr>
          <p:cNvPr id="104" name="Google Shape;104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Char char="●"/>
            </a:pPr>
            <a:r>
              <a:rPr lang="de" dirty="0"/>
              <a:t>Model for comprehensive cross-organizational cyber incident analysis</a:t>
            </a:r>
          </a:p>
          <a:p>
            <a:pPr marL="45720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1800"/>
              <a:buChar char="●"/>
            </a:pPr>
            <a:endParaRPr dirty="0"/>
          </a:p>
          <a:p>
            <a:pPr marL="45720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de" dirty="0"/>
              <a:t>The proposed approach describes a Pan-European cooperative analysis system for critical infrastructures</a:t>
            </a:r>
            <a:endParaRPr dirty="0"/>
          </a:p>
          <a:p>
            <a:pPr marL="45720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de" dirty="0"/>
              <a:t>→ Ensure a high common level of </a:t>
            </a:r>
            <a:r>
              <a:rPr lang="de" b="1" dirty="0"/>
              <a:t>network and information security</a:t>
            </a:r>
            <a:r>
              <a:rPr lang="de" dirty="0"/>
              <a:t> across the Union</a:t>
            </a:r>
            <a:endParaRPr dirty="0"/>
          </a:p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547</Words>
  <Application>Microsoft Office PowerPoint</Application>
  <PresentationFormat>On-screen Show (16:9)</PresentationFormat>
  <Paragraphs>59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1" baseType="lpstr">
      <vt:lpstr>Arial</vt:lpstr>
      <vt:lpstr>Simple Light</vt:lpstr>
      <vt:lpstr>A Blueprint for a Pan-European Cyber Incident Analysis System</vt:lpstr>
      <vt:lpstr>INDUSTRIAL CONTROL SYSTEMS</vt:lpstr>
      <vt:lpstr>INDUSTRIAL CONTROL SYSTEMS</vt:lpstr>
      <vt:lpstr>CYBER INCIDENT ANALYSIS SYSTEM</vt:lpstr>
      <vt:lpstr>CYBER INCIDENT ANALYSIS SYSTEM </vt:lpstr>
      <vt:lpstr>DERIVED REQUIREMENTS</vt:lpstr>
      <vt:lpstr>ECOSSIAN ecosystem</vt:lpstr>
      <vt:lpstr>ECOSSIAN ecosystem</vt:lpstr>
      <vt:lpstr>CONCLUSION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Blueprint for a Pan-European Cyber Incident Analysis System</dc:title>
  <dc:creator>barrera95</dc:creator>
  <cp:lastModifiedBy>Juan Barrera</cp:lastModifiedBy>
  <cp:revision>2</cp:revision>
  <dcterms:modified xsi:type="dcterms:W3CDTF">2020-07-22T03:19:21Z</dcterms:modified>
</cp:coreProperties>
</file>