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7" name="Straight Connector 11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3">
            <a:extLst>
              <a:ext uri="{FF2B5EF4-FFF2-40B4-BE49-F238E27FC236}">
                <a16:creationId xmlns:a16="http://schemas.microsoft.com/office/drawing/2014/main" id="{3BBC7667-C352-4842-9AFD-E5C16AD002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1" name="Rectangle 15">
            <a:extLst>
              <a:ext uri="{FF2B5EF4-FFF2-40B4-BE49-F238E27FC236}">
                <a16:creationId xmlns:a16="http://schemas.microsoft.com/office/drawing/2014/main" id="{B5F9E98A-4FF4-43D6-9C48-6DF0E7F2D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7">
            <a:extLst>
              <a:ext uri="{FF2B5EF4-FFF2-40B4-BE49-F238E27FC236}">
                <a16:creationId xmlns:a16="http://schemas.microsoft.com/office/drawing/2014/main" id="{D207A636-DC99-4588-80C4-9E069B97C3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8D33874-D7D3-4A1D-A953-7E36FD9EF9A0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960933" y="960241"/>
            <a:ext cx="6849699" cy="4203872"/>
          </a:xfrm>
        </p:spPr>
        <p:txBody>
          <a:bodyPr vert="horz" lIns="91440" tIns="45720" rIns="91440" bIns="0" rtlCol="0" anchor="ctr">
            <a:normAutofit/>
          </a:bodyPr>
          <a:lstStyle/>
          <a:p>
            <a:pPr algn="r"/>
            <a:r>
              <a:rPr lang="en-US" sz="5400"/>
              <a:t>The 10 deadly sins of information security management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A2BFD90-CD7A-43C9-93F2-35CFAA46328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53071" y="964028"/>
            <a:ext cx="2770873" cy="4196299"/>
          </a:xfrm>
        </p:spPr>
        <p:txBody>
          <a:bodyPr vert="horz" lIns="91440" tIns="91440" rIns="91440" bIns="91440" rtlCol="0" anchor="ctr">
            <a:normAutofit/>
          </a:bodyPr>
          <a:lstStyle/>
          <a:p>
            <a:pPr marL="0" indent="0">
              <a:buNone/>
            </a:pPr>
            <a:r>
              <a:rPr lang="en-US" sz="1800" cap="all"/>
              <a:t>Group 01</a:t>
            </a:r>
          </a:p>
        </p:txBody>
      </p:sp>
      <p:cxnSp>
        <p:nvCxnSpPr>
          <p:cNvPr id="15" name="Straight Connector 19">
            <a:extLst>
              <a:ext uri="{FF2B5EF4-FFF2-40B4-BE49-F238E27FC236}">
                <a16:creationId xmlns:a16="http://schemas.microsoft.com/office/drawing/2014/main" id="{0F2BAA51-3181-4303-929A-FCD9C33F89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7685" y="1328764"/>
            <a:ext cx="0" cy="3466826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1">
            <a:extLst>
              <a:ext uri="{FF2B5EF4-FFF2-40B4-BE49-F238E27FC236}">
                <a16:creationId xmlns:a16="http://schemas.microsoft.com/office/drawing/2014/main" id="{D4ED6A5F-3B06-48C5-850F-8045C4DF6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9" name="Straight Connector 23">
            <a:extLst>
              <a:ext uri="{FF2B5EF4-FFF2-40B4-BE49-F238E27FC236}">
                <a16:creationId xmlns:a16="http://schemas.microsoft.com/office/drawing/2014/main" id="{C9A60B9D-8DAC-4DA9-88DE-9911621A2B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06381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B3928F37-4433-45C8-92B9-557C96B77FC3}"/>
              </a:ext>
            </a:extLst>
          </p:cNvPr>
          <p:cNvSpPr txBox="1"/>
          <p:nvPr/>
        </p:nvSpPr>
        <p:spPr>
          <a:xfrm>
            <a:off x="344556" y="0"/>
            <a:ext cx="11131826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Sin number 1: </a:t>
            </a:r>
            <a:r>
              <a:rPr lang="en-US" dirty="0"/>
              <a:t>not realizing that information security is a corporate governance responsibility.</a:t>
            </a:r>
          </a:p>
          <a:p>
            <a:endParaRPr lang="en-US" dirty="0"/>
          </a:p>
          <a:p>
            <a:r>
              <a:rPr lang="en-US" dirty="0"/>
              <a:t>-The Board of Directors as well as top management, have a direct corporate governance responsibility towards ensuring that all the information assets of the company are secure.</a:t>
            </a:r>
          </a:p>
          <a:p>
            <a:endParaRPr lang="en-US" dirty="0"/>
          </a:p>
          <a:p>
            <a:r>
              <a:rPr lang="en-US" b="1" dirty="0"/>
              <a:t>Consequences</a:t>
            </a:r>
            <a:endParaRPr lang="en-US" dirty="0"/>
          </a:p>
          <a:p>
            <a:r>
              <a:rPr lang="en-US" dirty="0"/>
              <a:t>-Executive management may open themselves up to serious personal and corporate liabilities.</a:t>
            </a:r>
          </a:p>
          <a:p>
            <a:endParaRPr lang="en-US" b="1" dirty="0"/>
          </a:p>
          <a:p>
            <a:r>
              <a:rPr lang="en-US" b="1" dirty="0"/>
              <a:t>Sin number 2: </a:t>
            </a:r>
            <a:r>
              <a:rPr lang="en-US" dirty="0"/>
              <a:t>not realizing that the protection of information is a business issue and not a technical issue</a:t>
            </a:r>
          </a:p>
          <a:p>
            <a:endParaRPr lang="en-US" dirty="0"/>
          </a:p>
          <a:p>
            <a:r>
              <a:rPr lang="en-US" dirty="0"/>
              <a:t>-Information security related problems in a company cannot be solved by technical means alone.</a:t>
            </a:r>
          </a:p>
          <a:p>
            <a:endParaRPr lang="en-US" dirty="0"/>
          </a:p>
          <a:p>
            <a:r>
              <a:rPr lang="en-US" b="1" dirty="0"/>
              <a:t>Consequences</a:t>
            </a:r>
            <a:endParaRPr lang="en-US" dirty="0"/>
          </a:p>
          <a:p>
            <a:r>
              <a:rPr lang="en-US" dirty="0"/>
              <a:t>-Waste of money</a:t>
            </a:r>
          </a:p>
          <a:p>
            <a:endParaRPr lang="en-US" dirty="0"/>
          </a:p>
          <a:p>
            <a:r>
              <a:rPr lang="en-US" b="1" dirty="0"/>
              <a:t>Sin number 3: </a:t>
            </a:r>
            <a:r>
              <a:rPr lang="en-US" dirty="0"/>
              <a:t>not realizing the fact that information security governance is a multi-dimensional discipline</a:t>
            </a:r>
          </a:p>
          <a:p>
            <a:endParaRPr lang="en-US" dirty="0"/>
          </a:p>
          <a:p>
            <a:r>
              <a:rPr lang="en-US" dirty="0"/>
              <a:t>-All dimensions must be taken into account to ensure a proper and secure environment for a company’s information assets.</a:t>
            </a:r>
          </a:p>
          <a:p>
            <a:r>
              <a:rPr lang="en-US" b="1" dirty="0"/>
              <a:t>Some of the dimensions that can be identified without much difficulty: </a:t>
            </a:r>
          </a:p>
          <a:p>
            <a:r>
              <a:rPr lang="en-US" dirty="0"/>
              <a:t>The Corporate Governance Dimension;  The Policy Dimension ; The Ethical Dimension ; The Legal dimension etc..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3600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8ACF903F-566D-41C2-B10A-560188F21D43}"/>
              </a:ext>
            </a:extLst>
          </p:cNvPr>
          <p:cNvSpPr txBox="1"/>
          <p:nvPr/>
        </p:nvSpPr>
        <p:spPr>
          <a:xfrm>
            <a:off x="0" y="-124382"/>
            <a:ext cx="11767931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b="1" dirty="0"/>
              <a:t>Consequences:</a:t>
            </a:r>
          </a:p>
          <a:p>
            <a:r>
              <a:rPr lang="en-US" dirty="0"/>
              <a:t>-Frustration as a result of an implementation of ´´lop sided´´ information security solution.</a:t>
            </a:r>
          </a:p>
          <a:p>
            <a:endParaRPr lang="en-US" dirty="0"/>
          </a:p>
          <a:p>
            <a:r>
              <a:rPr lang="en-US" b="1" dirty="0"/>
              <a:t>Sin number 4</a:t>
            </a:r>
            <a:r>
              <a:rPr lang="en-US" dirty="0"/>
              <a:t>: not realizing that an information security plan must be based on identified risks</a:t>
            </a:r>
          </a:p>
          <a:p>
            <a:endParaRPr lang="en-US" dirty="0"/>
          </a:p>
          <a:p>
            <a:r>
              <a:rPr lang="en-US" dirty="0"/>
              <a:t>-Identification the potential threats, as well as assets they are protecting.</a:t>
            </a:r>
          </a:p>
          <a:p>
            <a:endParaRPr lang="en-US" dirty="0"/>
          </a:p>
          <a:p>
            <a:r>
              <a:rPr lang="en-US" b="1" dirty="0"/>
              <a:t>Consequences:</a:t>
            </a:r>
          </a:p>
          <a:p>
            <a:r>
              <a:rPr lang="en-US" dirty="0"/>
              <a:t>-the company may be spending money on risks which may not really be that dangerous and ignore others which may be extremely serious.</a:t>
            </a:r>
          </a:p>
          <a:p>
            <a:endParaRPr lang="en-US" dirty="0"/>
          </a:p>
          <a:p>
            <a:r>
              <a:rPr lang="en-US" b="1" dirty="0"/>
              <a:t>Sin number 5: </a:t>
            </a:r>
            <a:r>
              <a:rPr lang="en-US" dirty="0"/>
              <a:t>not realizing (and leveraging) the important role of international best practices for information security governance</a:t>
            </a:r>
          </a:p>
          <a:p>
            <a:endParaRPr lang="en-US" dirty="0"/>
          </a:p>
          <a:p>
            <a:r>
              <a:rPr lang="en-US" dirty="0"/>
              <a:t>-Against which risks must the information resources be protected?</a:t>
            </a:r>
          </a:p>
          <a:p>
            <a:r>
              <a:rPr lang="en-US" dirty="0"/>
              <a:t>-What set of countermeasures will provide the best protection against these risks? </a:t>
            </a:r>
          </a:p>
          <a:p>
            <a:r>
              <a:rPr lang="en-US" dirty="0"/>
              <a:t>-Learn from the successful information security experiences of others</a:t>
            </a:r>
          </a:p>
          <a:p>
            <a:r>
              <a:rPr lang="en-US" dirty="0"/>
              <a:t>-Do the right things right</a:t>
            </a:r>
          </a:p>
          <a:p>
            <a:endParaRPr lang="en-US" dirty="0"/>
          </a:p>
          <a:p>
            <a:r>
              <a:rPr lang="en-US" b="1" dirty="0"/>
              <a:t>Consequences:</a:t>
            </a:r>
          </a:p>
          <a:p>
            <a:r>
              <a:rPr lang="en-US" b="1" dirty="0"/>
              <a:t>-</a:t>
            </a:r>
            <a:r>
              <a:rPr lang="en-US" dirty="0"/>
              <a:t>Waste of time and money to arrive at a solution which had, most probably, already been documented.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548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514EB33E-AA3E-4DD9-ACC7-98B2BEBF503D}"/>
              </a:ext>
            </a:extLst>
          </p:cNvPr>
          <p:cNvSpPr txBox="1"/>
          <p:nvPr/>
        </p:nvSpPr>
        <p:spPr>
          <a:xfrm>
            <a:off x="106018" y="100904"/>
            <a:ext cx="1176793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Sin number 6: </a:t>
            </a:r>
            <a:r>
              <a:rPr lang="en-US" dirty="0"/>
              <a:t>not realizing that a corporate information security policy is absolutely essential</a:t>
            </a:r>
          </a:p>
          <a:p>
            <a:endParaRPr lang="en-US" dirty="0"/>
          </a:p>
          <a:p>
            <a:r>
              <a:rPr lang="en-US" dirty="0"/>
              <a:t>-A proper corporate information security policy is the heart and basis of any successful information security management plan. </a:t>
            </a:r>
          </a:p>
          <a:p>
            <a:r>
              <a:rPr lang="en-US" dirty="0"/>
              <a:t>-It must be short (3-4pages), and signed by the CEO.</a:t>
            </a:r>
          </a:p>
          <a:p>
            <a:endParaRPr lang="en-US" dirty="0"/>
          </a:p>
          <a:p>
            <a:r>
              <a:rPr lang="en-US" b="1" dirty="0"/>
              <a:t>Consequences:</a:t>
            </a:r>
          </a:p>
          <a:p>
            <a:r>
              <a:rPr lang="en-US" b="1" dirty="0"/>
              <a:t>-</a:t>
            </a:r>
            <a:r>
              <a:rPr lang="en-US" dirty="0"/>
              <a:t>No anchoring point and proof of high-level commitment without security policy</a:t>
            </a:r>
          </a:p>
          <a:p>
            <a:endParaRPr lang="en-US" b="1" dirty="0"/>
          </a:p>
          <a:p>
            <a:r>
              <a:rPr lang="en-US" b="1" dirty="0"/>
              <a:t>Sin number 7: </a:t>
            </a:r>
            <a:r>
              <a:rPr lang="en-US" dirty="0"/>
              <a:t>not realizing that information security compliance enforcement and monitoring is absolutely essential</a:t>
            </a:r>
          </a:p>
          <a:p>
            <a:endParaRPr lang="en-US" b="1" dirty="0"/>
          </a:p>
          <a:p>
            <a:r>
              <a:rPr lang="en-US" b="1" dirty="0"/>
              <a:t>-</a:t>
            </a:r>
            <a:r>
              <a:rPr lang="en-US" dirty="0"/>
              <a:t>Real time monitoring and reporting</a:t>
            </a:r>
          </a:p>
          <a:p>
            <a:endParaRPr lang="en-US" dirty="0"/>
          </a:p>
          <a:p>
            <a:r>
              <a:rPr lang="en-US" b="1" dirty="0"/>
              <a:t>Consequences:</a:t>
            </a:r>
          </a:p>
          <a:p>
            <a:r>
              <a:rPr lang="en-US" dirty="0"/>
              <a:t>-A false sense of security may exist and be cultivated because of the policies that may not be complied with.</a:t>
            </a:r>
          </a:p>
          <a:p>
            <a:endParaRPr lang="en-US" dirty="0"/>
          </a:p>
          <a:p>
            <a:r>
              <a:rPr lang="en-US" b="1" dirty="0"/>
              <a:t>Sin number 8: </a:t>
            </a:r>
            <a:r>
              <a:rPr lang="en-US" dirty="0"/>
              <a:t>not realizing that a proper information security governance structure (organization) is absolutely essential</a:t>
            </a:r>
          </a:p>
          <a:p>
            <a:endParaRPr lang="en-US" dirty="0"/>
          </a:p>
          <a:p>
            <a:r>
              <a:rPr lang="en-US" dirty="0"/>
              <a:t>-Clarity on what aspects of information security management are to be centralized, decentralized as well as where the compliance monitoring and enforcement capability will reside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5258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ED64CCF2-5952-4020-A5B5-4F255DBB259F}"/>
              </a:ext>
            </a:extLst>
          </p:cNvPr>
          <p:cNvSpPr txBox="1"/>
          <p:nvPr/>
        </p:nvSpPr>
        <p:spPr>
          <a:xfrm>
            <a:off x="112643" y="-203895"/>
            <a:ext cx="11933583" cy="75713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b="1" dirty="0"/>
              <a:t>Consequences:</a:t>
            </a:r>
          </a:p>
          <a:p>
            <a:r>
              <a:rPr lang="en-US" b="1" dirty="0"/>
              <a:t>-</a:t>
            </a:r>
            <a:r>
              <a:rPr lang="en-US" dirty="0"/>
              <a:t>If information owners are not clearly defined, and held responsible for the security of the information under their control, severe risks do arise</a:t>
            </a:r>
          </a:p>
          <a:p>
            <a:endParaRPr lang="en-US" b="1" dirty="0"/>
          </a:p>
          <a:p>
            <a:r>
              <a:rPr lang="en-US" b="1" dirty="0"/>
              <a:t>Sin number 9: </a:t>
            </a:r>
            <a:r>
              <a:rPr lang="en-US" dirty="0"/>
              <a:t>not realizing the core importance of information security awareness amongst users</a:t>
            </a:r>
          </a:p>
          <a:p>
            <a:endParaRPr lang="en-US" b="1" dirty="0"/>
          </a:p>
          <a:p>
            <a:r>
              <a:rPr lang="en-US" b="1" dirty="0"/>
              <a:t>-</a:t>
            </a:r>
            <a:r>
              <a:rPr lang="en-US" dirty="0"/>
              <a:t>Users cannot be held responsible for security problems if they are not told what such security problem</a:t>
            </a:r>
          </a:p>
          <a:p>
            <a:r>
              <a:rPr lang="en-US" dirty="0"/>
              <a:t>-Money spent on comprehensive user information security awareness programs is some of the best money spent on information security.</a:t>
            </a:r>
          </a:p>
          <a:p>
            <a:endParaRPr lang="en-US" dirty="0"/>
          </a:p>
          <a:p>
            <a:r>
              <a:rPr lang="en-US" b="1" dirty="0"/>
              <a:t>Consequences:</a:t>
            </a:r>
          </a:p>
          <a:p>
            <a:r>
              <a:rPr lang="en-US" dirty="0"/>
              <a:t>-If users are not properly educated many information security related intensions will fail to materialize </a:t>
            </a:r>
          </a:p>
          <a:p>
            <a:endParaRPr lang="en-US" b="1" dirty="0"/>
          </a:p>
          <a:p>
            <a:r>
              <a:rPr lang="en-US" b="1" dirty="0"/>
              <a:t>Sin number 10: </a:t>
            </a:r>
            <a:r>
              <a:rPr lang="en-US" dirty="0"/>
              <a:t>not empowering information security managers with the infrastructure, tools and supporting mechanisms to properly perform their responsibilities</a:t>
            </a:r>
          </a:p>
          <a:p>
            <a:endParaRPr lang="en-US" b="1" dirty="0"/>
          </a:p>
          <a:p>
            <a:r>
              <a:rPr lang="en-US" b="1" dirty="0"/>
              <a:t>-</a:t>
            </a:r>
            <a:r>
              <a:rPr lang="en-US" dirty="0"/>
              <a:t>It is impossible for the security manager to do everything alone, because of the complexity and multi-dimensionality of information security</a:t>
            </a:r>
          </a:p>
          <a:p>
            <a:endParaRPr lang="en-US" b="1" dirty="0"/>
          </a:p>
          <a:p>
            <a:r>
              <a:rPr lang="en-US" b="1" dirty="0"/>
              <a:t>Consequences:</a:t>
            </a:r>
          </a:p>
          <a:p>
            <a:r>
              <a:rPr lang="en-US" b="1" dirty="0"/>
              <a:t>-</a:t>
            </a:r>
            <a:r>
              <a:rPr lang="en-US" dirty="0"/>
              <a:t>information security managers either move on, or move out of information security. This leads to severe risks for the company because no continuity exists. As a result, the security plan never gets fully implemented.</a:t>
            </a:r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94344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2D4E18-FD7B-452D-A09F-476CABBE3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173357"/>
            <a:ext cx="9603275" cy="1815547"/>
          </a:xfrm>
        </p:spPr>
        <p:txBody>
          <a:bodyPr/>
          <a:lstStyle/>
          <a:p>
            <a:pPr algn="ctr"/>
            <a:r>
              <a:rPr lang="de-DE" b="1" dirty="0" err="1"/>
              <a:t>Thank</a:t>
            </a:r>
            <a:r>
              <a:rPr lang="de-DE" b="1" dirty="0"/>
              <a:t> </a:t>
            </a:r>
            <a:r>
              <a:rPr lang="de-DE" b="1" dirty="0" err="1"/>
              <a:t>you</a:t>
            </a:r>
            <a:r>
              <a:rPr lang="de-DE" b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839993527"/>
      </p:ext>
    </p:extLst>
  </p:cSld>
  <p:clrMapOvr>
    <a:masterClrMapping/>
  </p:clrMapOvr>
</p:sld>
</file>

<file path=ppt/theme/theme1.xml><?xml version="1.0" encoding="utf-8"?>
<a:theme xmlns:a="http://schemas.openxmlformats.org/drawingml/2006/main" name="Katalog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684</Words>
  <Application>Microsoft Office PowerPoint</Application>
  <PresentationFormat>Widescreen</PresentationFormat>
  <Paragraphs>79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Katalog</vt:lpstr>
      <vt:lpstr>The 10 deadly sins of information security management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10 deadly sins of information security management</dc:title>
  <dc:creator>Erjola</dc:creator>
  <cp:lastModifiedBy>Juan Barrera</cp:lastModifiedBy>
  <cp:revision>11</cp:revision>
  <dcterms:created xsi:type="dcterms:W3CDTF">2020-07-14T19:49:28Z</dcterms:created>
  <dcterms:modified xsi:type="dcterms:W3CDTF">2020-07-22T02:29:11Z</dcterms:modified>
</cp:coreProperties>
</file>