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8db47b0f73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8db47b0f73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8db47b0f73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8db47b0f73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c6b1369a0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c6b1369a0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8c6b1369a0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8c6b1369a0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c6b1369a0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c6b1369a0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c6b1369a0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c6b1369a0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c6b1369a0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c6b1369a0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c6b1369a0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c6b1369a0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8db47b0f73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8db47b0f73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8db47b0f7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8db47b0f73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/>
              <a:t>Economic Impacts of Rules-based versus Risk-based Cybersecurity Regulations in Critical Infrastructure Providers</a:t>
            </a:r>
            <a:endParaRPr sz="3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/>
              <a:t>(Bulk Electricity Providers)</a:t>
            </a:r>
            <a:endParaRPr sz="30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/>
              <a:t>Case 3 - Group 3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 Game-theoretic Model of Subsidies and Incentives</a:t>
            </a:r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de"/>
              <a:t>The policy-maker set policies represented mathematically as pairs of functions describing the strength of incentives for security rules compliance and strength of incentives for risk-based security behaviour</a:t>
            </a:r>
            <a:endParaRPr/>
          </a:p>
        </p:txBody>
      </p:sp>
      <p:pic>
        <p:nvPicPr>
          <p:cNvPr id="111" name="Google Shape;11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300" y="2424200"/>
            <a:ext cx="8167399" cy="113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Policy Implications for Security of CNI Operators</a:t>
            </a:r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Models have been built, calibrated and refined in an iterative process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The choices of incentives by the policy maker divide the policy arena in regions of behaviour for the CNIO and the attackers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High-level reflections stemming from validation meeting: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The effectiveness of a rules-based regulation depends on how well informed the regulator is of the security of key assets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A regulator’s payoff depends on what it values as important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Cultural attitudes vary and this can have a significant impact on how firms and CNIOs react to security regulation, or its absence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de"/>
              <a:t>Rules could apply to CNIOs that were less security mature and CNIOs above a certain maturity threshold would be subject to a risk-based regulatory framework.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Abstract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i="1"/>
              <a:t>which is the right way to regulate the cybersecurity of critical infrastructure operators in charge of electricity transmission?</a:t>
            </a:r>
            <a:endParaRPr i="1"/>
          </a:p>
          <a:p>
            <a:pPr marL="22860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de" i="1"/>
              <a:t>US style (rules-based model)?     </a:t>
            </a:r>
            <a:endParaRPr i="1"/>
          </a:p>
          <a:p>
            <a:pPr marL="22860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i="1"/>
              <a:t>European/UK style (risk-based model)?</a:t>
            </a:r>
            <a:endParaRPr i="1"/>
          </a:p>
          <a:p>
            <a:pPr marL="22860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i="1"/>
              <a:t>OR balance of both?</a:t>
            </a:r>
            <a:endParaRPr i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Introduction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Attacks on Critical National Infrastructure (CNI) did not have a specific modality</a:t>
            </a:r>
            <a:br>
              <a:rPr lang="de"/>
            </a:br>
            <a:r>
              <a:rPr lang="de"/>
              <a:t>→ this changed with the</a:t>
            </a:r>
            <a:r>
              <a:rPr lang="de" b="1"/>
              <a:t> </a:t>
            </a:r>
            <a:r>
              <a:rPr lang="de"/>
              <a:t>development of the Stuxnet malware</a:t>
            </a:r>
            <a:br>
              <a:rPr lang="de" b="1"/>
            </a:br>
            <a:r>
              <a:rPr lang="de"/>
              <a:t>→ Managing and regulating cybersecurity issues is particularly relevant for CNI Operators (CNIOs)</a:t>
            </a:r>
            <a:br>
              <a:rPr lang="de"/>
            </a:b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e" b="1"/>
              <a:t>→ which is the best way to regulate the cybersecurity of CNI providers?</a:t>
            </a: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body" idx="1"/>
          </p:nvPr>
        </p:nvSpPr>
        <p:spPr>
          <a:xfrm>
            <a:off x="311700" y="11276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" b="1" u="sng"/>
              <a:t>rules-based regulations</a:t>
            </a:r>
            <a:br>
              <a:rPr lang="de"/>
            </a:br>
            <a:r>
              <a:rPr lang="de"/>
              <a:t>→ only the policy-maker performs the risk assessment</a:t>
            </a:r>
            <a:br>
              <a:rPr lang="de" b="1"/>
            </a:br>
            <a:r>
              <a:rPr lang="de"/>
              <a:t>→ mandates </a:t>
            </a:r>
            <a:r>
              <a:rPr lang="de" b="1"/>
              <a:t>security provisions</a:t>
            </a:r>
            <a:r>
              <a:rPr lang="de"/>
              <a:t> for CNIOs and introduce </a:t>
            </a:r>
            <a:r>
              <a:rPr lang="de" b="1"/>
              <a:t>penalties</a:t>
            </a:r>
            <a:br>
              <a:rPr lang="de"/>
            </a:b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" b="1" u="sng"/>
              <a:t>risk-based regulations</a:t>
            </a:r>
            <a:br>
              <a:rPr lang="de" b="1" u="sng"/>
            </a:br>
            <a:r>
              <a:rPr lang="de"/>
              <a:t>→  the CNIO itself is responsible for performing a risk assessment</a:t>
            </a:r>
            <a:br>
              <a:rPr lang="de"/>
            </a:br>
            <a:r>
              <a:rPr lang="de"/>
              <a:t>→ policy maker intervenes with f</a:t>
            </a:r>
            <a:r>
              <a:rPr lang="de" b="1"/>
              <a:t>ines consequential</a:t>
            </a:r>
            <a:r>
              <a:rPr lang="de"/>
              <a:t> to security breaches</a:t>
            </a:r>
            <a:br>
              <a:rPr lang="de"/>
            </a:b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" b="1" u="sng"/>
              <a:t>Hybrid version</a:t>
            </a:r>
            <a:br>
              <a:rPr lang="de" b="1" u="sng"/>
            </a:br>
            <a:r>
              <a:rPr lang="de"/>
              <a:t>→ version between the two extreme systems</a:t>
            </a:r>
            <a:br>
              <a:rPr lang="de"/>
            </a:br>
            <a:r>
              <a:rPr lang="de" b="1"/>
              <a:t>→ </a:t>
            </a:r>
            <a:r>
              <a:rPr lang="de"/>
              <a:t>the hybrid version is normally the real-world regulation</a:t>
            </a:r>
            <a:endParaRPr u="sng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br>
              <a:rPr lang="de"/>
            </a:br>
            <a:br>
              <a:rPr lang="de"/>
            </a:b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choice of security measures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SCADA and ICS systems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→  control the core (critical) functions and operations from the CNIOs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e" b="1"/>
              <a:t>SCADA (Supervisory Control and Data Acquisition) systems </a:t>
            </a:r>
            <a:br>
              <a:rPr lang="de"/>
            </a:br>
            <a:r>
              <a:rPr lang="de"/>
              <a:t>→ take information from multiple remote stations and fed it into a central control room where the operators have full visibility of the entire network being managed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e" b="1"/>
              <a:t>ICS</a:t>
            </a:r>
            <a:r>
              <a:rPr lang="de"/>
              <a:t> </a:t>
            </a:r>
            <a:r>
              <a:rPr lang="de" b="1"/>
              <a:t>(Industrial Control Systems)</a:t>
            </a:r>
            <a:br>
              <a:rPr lang="de" b="1"/>
            </a:br>
            <a:r>
              <a:rPr lang="de" b="1"/>
              <a:t>→ </a:t>
            </a:r>
            <a:r>
              <a:rPr lang="de"/>
              <a:t>linked to the SCADA system where actions and control changes can be made from the information that is collated and organised from the SCADA system.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Callenges in CNI Cyber Security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b="1"/>
              <a:t>Examples of ICS and SCADA systems</a:t>
            </a:r>
            <a:r>
              <a:rPr lang="de"/>
              <a:t>:</a:t>
            </a:r>
            <a:br>
              <a:rPr lang="de"/>
            </a:br>
            <a:r>
              <a:rPr lang="de"/>
              <a:t>→ electricity and gas management systems</a:t>
            </a:r>
            <a:br>
              <a:rPr lang="de"/>
            </a:br>
            <a:r>
              <a:rPr lang="de"/>
              <a:t>→ such as National Grid or a city’s train metro control system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e" b="1"/>
              <a:t>Problem</a:t>
            </a:r>
            <a:r>
              <a:rPr lang="de"/>
              <a:t>:</a:t>
            </a:r>
            <a:br>
              <a:rPr lang="de"/>
            </a:br>
            <a:r>
              <a:rPr lang="de"/>
              <a:t>→ systems were often built at a time when information/cyber security was not considered as an important corporate issue</a:t>
            </a:r>
            <a:br>
              <a:rPr lang="de"/>
            </a:br>
            <a:br>
              <a:rPr lang="de"/>
            </a:br>
            <a:r>
              <a:rPr lang="de" b="1"/>
              <a:t>Challenge </a:t>
            </a:r>
            <a:r>
              <a:rPr lang="de"/>
              <a:t>for CNIOs to secure the legacy ICS and SCADA systems:</a:t>
            </a:r>
            <a:br>
              <a:rPr lang="de"/>
            </a:br>
            <a:r>
              <a:rPr lang="de"/>
              <a:t>→ difficult to justify significant security budgets because of price-regulations</a:t>
            </a:r>
            <a:br>
              <a:rPr lang="de"/>
            </a:br>
            <a:r>
              <a:rPr lang="de"/>
              <a:t>→ significant variation amongst contemporary security regulations regulated by national governments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Different Approches to Cybersecurity Regulations</a:t>
            </a:r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Should CNI Operators (CNIOs for short) in charge of electricity transmission be regulated based on risk-based regime or a rule-base regime?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de"/>
              <a:t>→ this provided the opportunity in analysing the risk versus rules based regulatory mechanisms</a:t>
            </a:r>
            <a:endParaRPr/>
          </a:p>
        </p:txBody>
      </p:sp>
      <p:pic>
        <p:nvPicPr>
          <p:cNvPr id="92" name="Google Shape;9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955475"/>
            <a:ext cx="8379575" cy="181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Security Economics Models </a:t>
            </a:r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 </a:t>
            </a:r>
            <a:r>
              <a:rPr lang="de" b="1"/>
              <a:t>The optimal policy for software vulnerability disclosures </a:t>
            </a:r>
            <a:endParaRPr b="1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one bulk electricity transmitter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CNIOs are now run as ‘normal’ firms → maximizing the present value of shareholders interest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b="1"/>
              <a:t> The ‘price cap’ model</a:t>
            </a:r>
            <a:endParaRPr b="1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Sets a maximum cost of the good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Complicates the standard attack-defense game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The major costs of successful attacks are often borne by the public at large  → balance the resources, investment, penalties and fines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Any transfer from a ‘rate setting arrangement’ will be invested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Finding the appropriate discount rate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 Game-theoretic Model of Subsidies and Incentives</a:t>
            </a:r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b="1"/>
              <a:t>Institutional Analysis and Development (IAD) model</a:t>
            </a:r>
            <a:endParaRPr b="1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The IAD framework extracts the key features →  mathematical model based on game theory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Policy action arena →  rules, norms and strategies (ADICO)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b="1"/>
              <a:t>A </a:t>
            </a:r>
            <a:r>
              <a:rPr lang="de"/>
              <a:t>attribute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b="1"/>
              <a:t>D </a:t>
            </a:r>
            <a:r>
              <a:rPr lang="de"/>
              <a:t>deontic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b="1"/>
              <a:t>I</a:t>
            </a:r>
            <a:r>
              <a:rPr lang="de"/>
              <a:t> intention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b="1"/>
              <a:t>C</a:t>
            </a:r>
            <a:r>
              <a:rPr lang="de"/>
              <a:t> condition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b="1"/>
              <a:t>O</a:t>
            </a:r>
            <a:r>
              <a:rPr lang="de"/>
              <a:t> or-else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The policy-maker is a single coherent decision-maker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Responsive to policy actions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731</Words>
  <Application>Microsoft Office PowerPoint</Application>
  <PresentationFormat>On-screen Show (16:9)</PresentationFormat>
  <Paragraphs>71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Arial</vt:lpstr>
      <vt:lpstr>Simple Light</vt:lpstr>
      <vt:lpstr>Economic Impacts of Rules-based versus Risk-based Cybersecurity Regulations in Critical Infrastructure Providers (Bulk Electricity Providers)</vt:lpstr>
      <vt:lpstr>Abstract</vt:lpstr>
      <vt:lpstr>Introduction</vt:lpstr>
      <vt:lpstr>choice of security measures </vt:lpstr>
      <vt:lpstr>SCADA and ICS systems</vt:lpstr>
      <vt:lpstr>Callenges in CNI Cyber Security</vt:lpstr>
      <vt:lpstr>Different Approches to Cybersecurity Regulations</vt:lpstr>
      <vt:lpstr>Security Economics Models </vt:lpstr>
      <vt:lpstr>A Game-theoretic Model of Subsidies and Incentives</vt:lpstr>
      <vt:lpstr>A Game-theoretic Model of Subsidies and Incentives</vt:lpstr>
      <vt:lpstr>Policy Implications for Security of CNI Operators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Impacts of Rules-based versus Risk-based Cybersecurity Regulations in Critical Infrastructure Providers (Bulk Electricity Providers)</dc:title>
  <dc:creator>barrera95</dc:creator>
  <cp:lastModifiedBy>Juan Barrera</cp:lastModifiedBy>
  <cp:revision>1</cp:revision>
  <dcterms:modified xsi:type="dcterms:W3CDTF">2020-07-23T00:17:06Z</dcterms:modified>
</cp:coreProperties>
</file>