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75"/>
  </p:normalViewPr>
  <p:slideViewPr>
    <p:cSldViewPr snapToGrid="0">
      <p:cViewPr varScale="1">
        <p:scale>
          <a:sx n="108" d="100"/>
          <a:sy n="108" d="100"/>
        </p:scale>
        <p:origin x="730" y="77"/>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8d92dd01dd_4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8d92dd01dd_4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8d92dd01dd_4_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g8d92dd01dd_4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8d9726dc4c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8d9726dc4c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8d92dd01dd_3_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8d92dd01dd_3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8d92dd01dd_3_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8d92dd01dd_3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g8d9726dc4c_0_1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g8d9726dc4c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8d92dd01dd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8d92dd01d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8d92dd01dd_3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 name="Google Shape;88;g8d92dd01dd_3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8d92dd01dd_3_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8d92dd01dd_3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8d92dd01dd_4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8d92dd01dd_4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de"/>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0" y="479550"/>
            <a:ext cx="8520600" cy="2317500"/>
          </a:xfrm>
          <a:prstGeom prst="rect">
            <a:avLst/>
          </a:prstGeom>
        </p:spPr>
        <p:txBody>
          <a:bodyPr spcFirstLastPara="1" wrap="square" lIns="91425" tIns="91425" rIns="91425" bIns="91425" anchor="b" anchorCtr="0">
            <a:noAutofit/>
          </a:bodyPr>
          <a:lstStyle/>
          <a:p>
            <a:pPr marL="0" lvl="0" indent="0" algn="ctr" rtl="0">
              <a:lnSpc>
                <a:spcPct val="115000"/>
              </a:lnSpc>
              <a:spcBef>
                <a:spcPts val="1200"/>
              </a:spcBef>
              <a:spcAft>
                <a:spcPts val="0"/>
              </a:spcAft>
              <a:buClr>
                <a:schemeClr val="dk1"/>
              </a:buClr>
              <a:buSzPts val="1100"/>
              <a:buFont typeface="Arial"/>
              <a:buNone/>
            </a:pPr>
            <a:r>
              <a:rPr lang="de" sz="3500" b="1"/>
              <a:t>Cyber Security Awareness Campaigns: Why do they fail to change behaviour?</a:t>
            </a:r>
            <a:endParaRPr sz="3500" b="1"/>
          </a:p>
          <a:p>
            <a:pPr marL="0" lvl="0" indent="0" algn="ctr" rtl="0">
              <a:spcBef>
                <a:spcPts val="1200"/>
              </a:spcBef>
              <a:spcAft>
                <a:spcPts val="0"/>
              </a:spcAft>
              <a:buNone/>
            </a:pPr>
            <a:endParaRPr sz="5600"/>
          </a:p>
        </p:txBody>
      </p:sp>
      <p:sp>
        <p:nvSpPr>
          <p:cNvPr id="55" name="Google Shape;55;p13"/>
          <p:cNvSpPr txBox="1">
            <a:spLocks noGrp="1"/>
          </p:cNvSpPr>
          <p:nvPr>
            <p:ph type="subTitle" idx="1"/>
          </p:nvPr>
        </p:nvSpPr>
        <p:spPr>
          <a:xfrm>
            <a:off x="311700" y="2834125"/>
            <a:ext cx="8734200" cy="792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de" dirty="0"/>
              <a:t>Group 3 - Angelina </a:t>
            </a:r>
            <a:r>
              <a:rPr lang="de" dirty="0" err="1"/>
              <a:t>Jukic</a:t>
            </a:r>
            <a:r>
              <a:rPr lang="de" dirty="0"/>
              <a:t>, Fabian Gehring, Katja Root</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2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1200"/>
              </a:spcAft>
              <a:buClr>
                <a:schemeClr val="dk1"/>
              </a:buClr>
              <a:buSzPts val="1100"/>
              <a:buFont typeface="Arial"/>
              <a:buNone/>
            </a:pPr>
            <a:r>
              <a:rPr lang="de" sz="1800" b="1">
                <a:highlight>
                  <a:srgbClr val="FFFFFF"/>
                </a:highlight>
              </a:rPr>
              <a:t>Existing awareness campaigns: Comparison of UK and Africa</a:t>
            </a:r>
            <a:endParaRPr sz="1800" b="1"/>
          </a:p>
        </p:txBody>
      </p:sp>
      <p:sp>
        <p:nvSpPr>
          <p:cNvPr id="109" name="Google Shape;109;p22"/>
          <p:cNvSpPr txBox="1">
            <a:spLocks noGrp="1"/>
          </p:cNvSpPr>
          <p:nvPr>
            <p:ph type="body" idx="1"/>
          </p:nvPr>
        </p:nvSpPr>
        <p:spPr>
          <a:xfrm>
            <a:off x="141050" y="1044000"/>
            <a:ext cx="8951700" cy="3676200"/>
          </a:xfrm>
          <a:prstGeom prst="rect">
            <a:avLst/>
          </a:prstGeom>
        </p:spPr>
        <p:txBody>
          <a:bodyPr spcFirstLastPara="1" wrap="square" lIns="91425" tIns="91425" rIns="91425" bIns="72000" anchor="t" anchorCtr="0">
            <a:noAutofit/>
          </a:bodyPr>
          <a:lstStyle/>
          <a:p>
            <a:pPr marL="457200" lvl="0" indent="0" algn="l" rtl="0">
              <a:spcBef>
                <a:spcPts val="0"/>
              </a:spcBef>
              <a:spcAft>
                <a:spcPts val="0"/>
              </a:spcAft>
              <a:buNone/>
            </a:pPr>
            <a:r>
              <a:rPr lang="de" sz="1200"/>
              <a:t>Number of existing cyber-security awareness campaigns: </a:t>
            </a:r>
            <a:endParaRPr sz="1200"/>
          </a:p>
          <a:p>
            <a:pPr marL="914400" lvl="0" indent="-304800" algn="l" rtl="0">
              <a:spcBef>
                <a:spcPts val="1600"/>
              </a:spcBef>
              <a:spcAft>
                <a:spcPts val="0"/>
              </a:spcAft>
              <a:buSzPts val="1200"/>
              <a:buChar char="➢"/>
            </a:pPr>
            <a:r>
              <a:rPr lang="de" sz="1200"/>
              <a:t>UK: large number of existing campaigns </a:t>
            </a:r>
            <a:r>
              <a:rPr lang="de" sz="1200">
                <a:solidFill>
                  <a:srgbClr val="4B4B4B"/>
                </a:solidFill>
              </a:rPr>
              <a:t>↔</a:t>
            </a:r>
            <a:r>
              <a:rPr lang="de" sz="1200"/>
              <a:t> Africa: small number, but targeted and coordinated campaigns</a:t>
            </a:r>
            <a:endParaRPr sz="1200"/>
          </a:p>
          <a:p>
            <a:pPr marL="457200" lvl="0" indent="0" algn="l" rtl="0">
              <a:spcBef>
                <a:spcPts val="1600"/>
              </a:spcBef>
              <a:spcAft>
                <a:spcPts val="0"/>
              </a:spcAft>
              <a:buNone/>
            </a:pPr>
            <a:r>
              <a:rPr lang="de" sz="1200"/>
              <a:t>Messages targeted to:</a:t>
            </a:r>
            <a:endParaRPr sz="1200"/>
          </a:p>
          <a:p>
            <a:pPr marL="914400" lvl="0" indent="-304800" algn="l" rtl="0">
              <a:spcBef>
                <a:spcPts val="1600"/>
              </a:spcBef>
              <a:spcAft>
                <a:spcPts val="0"/>
              </a:spcAft>
              <a:buSzPts val="1200"/>
              <a:buChar char="➢"/>
            </a:pPr>
            <a:r>
              <a:rPr lang="de" sz="1200"/>
              <a:t>UK: campaigns refer mostly to Individuals </a:t>
            </a:r>
            <a:r>
              <a:rPr lang="de" sz="1200">
                <a:solidFill>
                  <a:srgbClr val="4B4B4B"/>
                </a:solidFill>
              </a:rPr>
              <a:t>↔ Africa: campaigns refer to users in terms of their relationship and social group memberships &amp; need to fulfil duties and obligations</a:t>
            </a:r>
            <a:endParaRPr sz="1200">
              <a:solidFill>
                <a:srgbClr val="4B4B4B"/>
              </a:solidFill>
            </a:endParaRPr>
          </a:p>
          <a:p>
            <a:pPr marL="457200" lvl="0" indent="0" algn="l" rtl="0">
              <a:spcBef>
                <a:spcPts val="1600"/>
              </a:spcBef>
              <a:spcAft>
                <a:spcPts val="0"/>
              </a:spcAft>
              <a:buNone/>
            </a:pPr>
            <a:r>
              <a:rPr lang="de" sz="1200"/>
              <a:t>Cultural aspects - identification of the target group of a campaign and try to match a cultural theme of the message recipient and also match the characteristics:</a:t>
            </a:r>
            <a:endParaRPr sz="1200"/>
          </a:p>
          <a:p>
            <a:pPr marL="914400" lvl="0" indent="-304800" algn="l" rtl="0">
              <a:spcBef>
                <a:spcPts val="1600"/>
              </a:spcBef>
              <a:spcAft>
                <a:spcPts val="0"/>
              </a:spcAft>
              <a:buClr>
                <a:srgbClr val="4B4B4B"/>
              </a:buClr>
              <a:buSzPts val="1200"/>
              <a:buChar char="➢"/>
            </a:pPr>
            <a:r>
              <a:rPr lang="de" sz="1200">
                <a:solidFill>
                  <a:srgbClr val="4B4B4B"/>
                </a:solidFill>
              </a:rPr>
              <a:t>UK: individualistic approach ↔ Africa: collectivist approach</a:t>
            </a:r>
            <a:endParaRPr sz="1200">
              <a:solidFill>
                <a:srgbClr val="4B4B4B"/>
              </a:solidFill>
            </a:endParaRPr>
          </a:p>
          <a:p>
            <a:pPr marL="914400" lvl="0" indent="0" algn="l" rtl="0">
              <a:spcBef>
                <a:spcPts val="1600"/>
              </a:spcBef>
              <a:spcAft>
                <a:spcPts val="0"/>
              </a:spcAft>
              <a:buNone/>
            </a:pPr>
            <a:endParaRPr sz="1200">
              <a:solidFill>
                <a:srgbClr val="4B4B4B"/>
              </a:solidFill>
            </a:endParaRPr>
          </a:p>
          <a:p>
            <a:pPr marL="0" lvl="0" indent="457200" algn="l" rtl="0">
              <a:spcBef>
                <a:spcPts val="1600"/>
              </a:spcBef>
              <a:spcAft>
                <a:spcPts val="0"/>
              </a:spcAft>
              <a:buNone/>
            </a:pPr>
            <a:r>
              <a:rPr lang="de" sz="1200">
                <a:solidFill>
                  <a:srgbClr val="4B4B4B"/>
                </a:solidFill>
              </a:rPr>
              <a:t>Both the UK and Africa do not offer the possibility to users to call a help-line - to  receive help and/or report cybercrime</a:t>
            </a:r>
            <a:endParaRPr sz="1200">
              <a:solidFill>
                <a:srgbClr val="4B4B4B"/>
              </a:solidFill>
            </a:endParaRPr>
          </a:p>
          <a:p>
            <a:pPr marL="0" lvl="0" indent="0" algn="l" rtl="0">
              <a:spcBef>
                <a:spcPts val="1600"/>
              </a:spcBef>
              <a:spcAft>
                <a:spcPts val="0"/>
              </a:spcAft>
              <a:buNone/>
            </a:pPr>
            <a:endParaRPr sz="1200">
              <a:solidFill>
                <a:srgbClr val="4B4B4B"/>
              </a:solidFill>
            </a:endParaRPr>
          </a:p>
          <a:p>
            <a:pPr marL="0" lvl="0" indent="457200" algn="l" rtl="0">
              <a:spcBef>
                <a:spcPts val="1600"/>
              </a:spcBef>
              <a:spcAft>
                <a:spcPts val="1600"/>
              </a:spcAft>
              <a:buNone/>
            </a:pPr>
            <a:endParaRPr sz="13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23"/>
          <p:cNvSpPr txBox="1">
            <a:spLocks noGrp="1"/>
          </p:cNvSpPr>
          <p:nvPr>
            <p:ph type="title"/>
          </p:nvPr>
        </p:nvSpPr>
        <p:spPr>
          <a:xfrm>
            <a:off x="311700" y="2285400"/>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de"/>
              <a:t>THANK YOU!</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1800"/>
              <a:t>Background- Context</a:t>
            </a:r>
            <a:endParaRPr sz="1800"/>
          </a:p>
        </p:txBody>
      </p:sp>
      <p:sp>
        <p:nvSpPr>
          <p:cNvPr id="61" name="Google Shape;61;p1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1200"/>
              </a:spcBef>
              <a:spcAft>
                <a:spcPts val="0"/>
              </a:spcAft>
              <a:buClr>
                <a:schemeClr val="dk1"/>
              </a:buClr>
              <a:buSzPts val="1100"/>
              <a:buFont typeface="Arial"/>
              <a:buNone/>
            </a:pPr>
            <a:r>
              <a:rPr lang="de" sz="1100">
                <a:solidFill>
                  <a:schemeClr val="dk1"/>
                </a:solidFill>
                <a:highlight>
                  <a:srgbClr val="FFFFFF"/>
                </a:highlight>
              </a:rPr>
              <a:t>Past and current efforts to improve information-security practices and promote a sustainable society have not had the desired impact.</a:t>
            </a:r>
            <a:endParaRPr sz="1100">
              <a:solidFill>
                <a:schemeClr val="dk1"/>
              </a:solidFill>
              <a:highlight>
                <a:srgbClr val="FFFFFF"/>
              </a:highlight>
            </a:endParaRPr>
          </a:p>
          <a:p>
            <a:pPr marL="0" lvl="0" indent="0" algn="l" rtl="0">
              <a:spcBef>
                <a:spcPts val="1200"/>
              </a:spcBef>
              <a:spcAft>
                <a:spcPts val="0"/>
              </a:spcAft>
              <a:buClr>
                <a:schemeClr val="dk1"/>
              </a:buClr>
              <a:buSzPts val="1100"/>
              <a:buFont typeface="Arial"/>
              <a:buNone/>
            </a:pPr>
            <a:r>
              <a:rPr lang="de" sz="1100">
                <a:solidFill>
                  <a:schemeClr val="dk1"/>
                </a:solidFill>
                <a:highlight>
                  <a:srgbClr val="FFFFFF"/>
                </a:highlight>
              </a:rPr>
              <a:t>How people perceive risks is critical to creating effective awareness campaigns.</a:t>
            </a:r>
            <a:endParaRPr sz="1100">
              <a:solidFill>
                <a:schemeClr val="dk1"/>
              </a:solidFill>
              <a:highlight>
                <a:srgbClr val="FFFFFF"/>
              </a:highlight>
            </a:endParaRPr>
          </a:p>
          <a:p>
            <a:pPr marL="0" lvl="0" indent="0" algn="l" rtl="0">
              <a:spcBef>
                <a:spcPts val="1200"/>
              </a:spcBef>
              <a:spcAft>
                <a:spcPts val="0"/>
              </a:spcAft>
              <a:buNone/>
            </a:pPr>
            <a:r>
              <a:rPr lang="de" sz="1100">
                <a:solidFill>
                  <a:schemeClr val="dk1"/>
                </a:solidFill>
                <a:highlight>
                  <a:srgbClr val="FFFFFF"/>
                </a:highlight>
              </a:rPr>
              <a:t>1 - people must be able to understand and apply the advice</a:t>
            </a:r>
            <a:endParaRPr sz="1100">
              <a:solidFill>
                <a:schemeClr val="dk1"/>
              </a:solidFill>
              <a:highlight>
                <a:srgbClr val="FFFFFF"/>
              </a:highlight>
            </a:endParaRPr>
          </a:p>
          <a:p>
            <a:pPr marL="0" lvl="0" indent="0" algn="l" rtl="0">
              <a:spcBef>
                <a:spcPts val="1200"/>
              </a:spcBef>
              <a:spcAft>
                <a:spcPts val="0"/>
              </a:spcAft>
              <a:buNone/>
            </a:pPr>
            <a:r>
              <a:rPr lang="de" sz="1100">
                <a:solidFill>
                  <a:schemeClr val="dk1"/>
                </a:solidFill>
                <a:highlight>
                  <a:srgbClr val="FFFFFF"/>
                </a:highlight>
              </a:rPr>
              <a:t>2 -  they must be motivated and willing to do so </a:t>
            </a:r>
            <a:endParaRPr sz="1100">
              <a:solidFill>
                <a:schemeClr val="dk1"/>
              </a:solidFill>
              <a:highlight>
                <a:srgbClr val="FFFFFF"/>
              </a:highlight>
            </a:endParaRPr>
          </a:p>
          <a:p>
            <a:pPr marL="0" lvl="0" indent="0" algn="l" rtl="0">
              <a:spcBef>
                <a:spcPts val="1200"/>
              </a:spcBef>
              <a:spcAft>
                <a:spcPts val="0"/>
              </a:spcAft>
              <a:buNone/>
            </a:pPr>
            <a:r>
              <a:rPr lang="de" sz="1100">
                <a:solidFill>
                  <a:schemeClr val="dk1"/>
                </a:solidFill>
                <a:highlight>
                  <a:srgbClr val="FFFFFF"/>
                </a:highlight>
              </a:rPr>
              <a:t>3 -  latter requires changes to attitudes and intentions - with help of several psychological models of behavior</a:t>
            </a:r>
            <a:endParaRPr sz="1100">
              <a:solidFill>
                <a:schemeClr val="dk1"/>
              </a:solidFill>
              <a:highlight>
                <a:srgbClr val="FFFFFF"/>
              </a:highlight>
            </a:endParaRPr>
          </a:p>
          <a:p>
            <a:pPr marL="0" lvl="0" indent="0" algn="l" rtl="0">
              <a:spcBef>
                <a:spcPts val="1200"/>
              </a:spcBef>
              <a:spcAft>
                <a:spcPts val="0"/>
              </a:spcAft>
              <a:buNone/>
            </a:pPr>
            <a:r>
              <a:rPr lang="de" sz="1100">
                <a:solidFill>
                  <a:schemeClr val="dk1"/>
                </a:solidFill>
              </a:rPr>
              <a:t>Security awareness is defined in NIST Special Publication 800-16 [4] as follows: “</a:t>
            </a:r>
            <a:r>
              <a:rPr lang="de" sz="1100" i="1">
                <a:solidFill>
                  <a:schemeClr val="dk1"/>
                </a:solidFill>
              </a:rPr>
              <a:t>Awareness is not training. The purpose of awareness presentations is simply to focus attention on security. Awareness presentations are intended to allow individuals to recognize IT security concerns and respond accordingly”.</a:t>
            </a:r>
            <a:endParaRPr sz="1100" i="1">
              <a:solidFill>
                <a:schemeClr val="dk1"/>
              </a:solidFill>
            </a:endParaRPr>
          </a:p>
          <a:p>
            <a:pPr marL="0" lvl="0" indent="0" algn="l" rtl="0">
              <a:spcBef>
                <a:spcPts val="1200"/>
              </a:spcBef>
              <a:spcAft>
                <a:spcPts val="0"/>
              </a:spcAft>
              <a:buClr>
                <a:schemeClr val="dk1"/>
              </a:buClr>
              <a:buSzPts val="1100"/>
              <a:buFont typeface="Arial"/>
              <a:buNone/>
            </a:pPr>
            <a:endParaRPr sz="1100">
              <a:solidFill>
                <a:schemeClr val="dk1"/>
              </a:solidFill>
              <a:highlight>
                <a:srgbClr val="FFFFFF"/>
              </a:highlight>
            </a:endParaRPr>
          </a:p>
          <a:p>
            <a:pPr marL="0" lvl="0" indent="0" algn="l" rtl="0">
              <a:spcBef>
                <a:spcPts val="1200"/>
              </a:spcBef>
              <a:spcAft>
                <a:spcPts val="1600"/>
              </a:spcAft>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15"/>
          <p:cNvSpPr txBox="1">
            <a:spLocks noGrp="1"/>
          </p:cNvSpPr>
          <p:nvPr>
            <p:ph type="title"/>
          </p:nvPr>
        </p:nvSpPr>
        <p:spPr>
          <a:xfrm>
            <a:off x="217650" y="89725"/>
            <a:ext cx="8520600" cy="5727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1200"/>
              </a:spcAft>
              <a:buClr>
                <a:schemeClr val="dk1"/>
              </a:buClr>
              <a:buSzPts val="1100"/>
              <a:buFont typeface="Arial"/>
              <a:buNone/>
            </a:pPr>
            <a:r>
              <a:rPr lang="de" sz="1800" b="1"/>
              <a:t>9 Factors influencing change in online behaviour</a:t>
            </a:r>
            <a:endParaRPr sz="1800" b="1"/>
          </a:p>
        </p:txBody>
      </p:sp>
      <p:sp>
        <p:nvSpPr>
          <p:cNvPr id="67" name="Google Shape;67;p15"/>
          <p:cNvSpPr txBox="1">
            <a:spLocks noGrp="1"/>
          </p:cNvSpPr>
          <p:nvPr>
            <p:ph type="body" idx="1"/>
          </p:nvPr>
        </p:nvSpPr>
        <p:spPr>
          <a:xfrm>
            <a:off x="217650" y="662425"/>
            <a:ext cx="8759100" cy="4165500"/>
          </a:xfrm>
          <a:prstGeom prst="rect">
            <a:avLst/>
          </a:prstGeom>
        </p:spPr>
        <p:txBody>
          <a:bodyPr spcFirstLastPara="1" wrap="square" lIns="91425" tIns="91425" rIns="91425" bIns="91425" anchor="t" anchorCtr="0">
            <a:noAutofit/>
          </a:bodyPr>
          <a:lstStyle/>
          <a:p>
            <a:pPr marL="0" lvl="0" indent="0" algn="l" rtl="0">
              <a:spcBef>
                <a:spcPts val="1200"/>
              </a:spcBef>
              <a:spcAft>
                <a:spcPts val="0"/>
              </a:spcAft>
              <a:buNone/>
            </a:pPr>
            <a:r>
              <a:rPr lang="de" sz="1200">
                <a:solidFill>
                  <a:srgbClr val="666666"/>
                </a:solidFill>
              </a:rPr>
              <a:t>(1) the messenger (who communicates information); </a:t>
            </a:r>
            <a:endParaRPr sz="1200">
              <a:solidFill>
                <a:srgbClr val="666666"/>
              </a:solidFill>
            </a:endParaRPr>
          </a:p>
          <a:p>
            <a:pPr marL="0" lvl="0" indent="0" algn="l" rtl="0">
              <a:spcBef>
                <a:spcPts val="1200"/>
              </a:spcBef>
              <a:spcAft>
                <a:spcPts val="0"/>
              </a:spcAft>
              <a:buNone/>
            </a:pPr>
            <a:r>
              <a:rPr lang="de" sz="1200">
                <a:solidFill>
                  <a:srgbClr val="666666"/>
                </a:solidFill>
              </a:rPr>
              <a:t>(2) incentives (our responses to incentives are shaped by predictable mental short cuts, such as strongly avoiding losses); </a:t>
            </a:r>
            <a:endParaRPr sz="1200">
              <a:solidFill>
                <a:srgbClr val="666666"/>
              </a:solidFill>
            </a:endParaRPr>
          </a:p>
          <a:p>
            <a:pPr marL="0" lvl="0" indent="0" algn="l" rtl="0">
              <a:spcBef>
                <a:spcPts val="1200"/>
              </a:spcBef>
              <a:spcAft>
                <a:spcPts val="0"/>
              </a:spcAft>
              <a:buNone/>
            </a:pPr>
            <a:r>
              <a:rPr lang="de" sz="1200">
                <a:solidFill>
                  <a:srgbClr val="666666"/>
                </a:solidFill>
              </a:rPr>
              <a:t>(3) norms (how others strongly influence us); </a:t>
            </a:r>
            <a:endParaRPr sz="1200">
              <a:solidFill>
                <a:srgbClr val="666666"/>
              </a:solidFill>
            </a:endParaRPr>
          </a:p>
          <a:p>
            <a:pPr marL="0" lvl="0" indent="0" algn="l" rtl="0">
              <a:spcBef>
                <a:spcPts val="1200"/>
              </a:spcBef>
              <a:spcAft>
                <a:spcPts val="0"/>
              </a:spcAft>
              <a:buNone/>
            </a:pPr>
            <a:r>
              <a:rPr lang="de" sz="1200">
                <a:solidFill>
                  <a:srgbClr val="666666"/>
                </a:solidFill>
              </a:rPr>
              <a:t>(4) defaults (we follow pre-set options); </a:t>
            </a:r>
            <a:endParaRPr sz="1200">
              <a:solidFill>
                <a:srgbClr val="666666"/>
              </a:solidFill>
            </a:endParaRPr>
          </a:p>
          <a:p>
            <a:pPr marL="0" lvl="0" indent="0" algn="l" rtl="0">
              <a:spcBef>
                <a:spcPts val="1200"/>
              </a:spcBef>
              <a:spcAft>
                <a:spcPts val="0"/>
              </a:spcAft>
              <a:buNone/>
            </a:pPr>
            <a:r>
              <a:rPr lang="de" sz="1200">
                <a:solidFill>
                  <a:srgbClr val="666666"/>
                </a:solidFill>
              </a:rPr>
              <a:t>(5) salience (what is relevant usually draws our attention);</a:t>
            </a:r>
            <a:endParaRPr sz="1200">
              <a:solidFill>
                <a:srgbClr val="666666"/>
              </a:solidFill>
            </a:endParaRPr>
          </a:p>
          <a:p>
            <a:pPr marL="0" lvl="0" indent="0" algn="l" rtl="0">
              <a:spcBef>
                <a:spcPts val="1200"/>
              </a:spcBef>
              <a:spcAft>
                <a:spcPts val="0"/>
              </a:spcAft>
              <a:buNone/>
            </a:pPr>
            <a:r>
              <a:rPr lang="de" sz="1200">
                <a:solidFill>
                  <a:srgbClr val="666666"/>
                </a:solidFill>
              </a:rPr>
              <a:t>(6) priming (our acts are often influenced by sub-conscious cues); </a:t>
            </a:r>
            <a:endParaRPr sz="1200">
              <a:solidFill>
                <a:srgbClr val="666666"/>
              </a:solidFill>
            </a:endParaRPr>
          </a:p>
          <a:p>
            <a:pPr marL="0" lvl="0" indent="0" algn="l" rtl="0">
              <a:spcBef>
                <a:spcPts val="1200"/>
              </a:spcBef>
              <a:spcAft>
                <a:spcPts val="0"/>
              </a:spcAft>
              <a:buNone/>
            </a:pPr>
            <a:r>
              <a:rPr lang="de" sz="1200">
                <a:solidFill>
                  <a:srgbClr val="666666"/>
                </a:solidFill>
              </a:rPr>
              <a:t>(7) affect (emotional associations can powerfully shape our actions); </a:t>
            </a:r>
            <a:endParaRPr sz="1200">
              <a:solidFill>
                <a:srgbClr val="666666"/>
              </a:solidFill>
            </a:endParaRPr>
          </a:p>
          <a:p>
            <a:pPr marL="0" lvl="0" indent="0" algn="l" rtl="0">
              <a:spcBef>
                <a:spcPts val="1200"/>
              </a:spcBef>
              <a:spcAft>
                <a:spcPts val="0"/>
              </a:spcAft>
              <a:buNone/>
            </a:pPr>
            <a:r>
              <a:rPr lang="de" sz="1200">
                <a:solidFill>
                  <a:srgbClr val="666666"/>
                </a:solidFill>
              </a:rPr>
              <a:t>(8) commitments (we seek to be consistent with our public promises, and reciprocate acts); </a:t>
            </a:r>
            <a:endParaRPr sz="1200">
              <a:solidFill>
                <a:srgbClr val="666666"/>
              </a:solidFill>
            </a:endParaRPr>
          </a:p>
          <a:p>
            <a:pPr marL="0" lvl="0" indent="0" algn="l" rtl="0">
              <a:spcBef>
                <a:spcPts val="1200"/>
              </a:spcBef>
              <a:spcAft>
                <a:spcPts val="0"/>
              </a:spcAft>
              <a:buClr>
                <a:schemeClr val="dk1"/>
              </a:buClr>
              <a:buSzPts val="1100"/>
              <a:buFont typeface="Arial"/>
              <a:buNone/>
            </a:pPr>
            <a:r>
              <a:rPr lang="de" sz="1200">
                <a:solidFill>
                  <a:srgbClr val="666666"/>
                </a:solidFill>
              </a:rPr>
              <a:t>(9) ego (we act in ways that make us feel better about ourselves).</a:t>
            </a:r>
            <a:endParaRPr sz="1200">
              <a:solidFill>
                <a:srgbClr val="666666"/>
              </a:solidFill>
            </a:endParaRPr>
          </a:p>
          <a:p>
            <a:pPr marL="0" lvl="0" indent="0" algn="l" rtl="0">
              <a:spcBef>
                <a:spcPts val="1200"/>
              </a:spcBef>
              <a:spcAft>
                <a:spcPts val="0"/>
              </a:spcAft>
              <a:buClr>
                <a:schemeClr val="dk1"/>
              </a:buClr>
              <a:buSzPts val="1100"/>
              <a:buFont typeface="Arial"/>
              <a:buNone/>
            </a:pPr>
            <a:r>
              <a:rPr lang="de" sz="1200">
                <a:solidFill>
                  <a:srgbClr val="666666"/>
                </a:solidFill>
              </a:rPr>
              <a:t>→ hint at the key ingredients for an overall approach to influencing behaviour change, </a:t>
            </a:r>
            <a:endParaRPr sz="1200">
              <a:solidFill>
                <a:srgbClr val="666666"/>
              </a:solidFill>
            </a:endParaRPr>
          </a:p>
          <a:p>
            <a:pPr marL="0" lvl="0" indent="0" algn="l" rtl="0">
              <a:spcBef>
                <a:spcPts val="1200"/>
              </a:spcBef>
              <a:spcAft>
                <a:spcPts val="0"/>
              </a:spcAft>
              <a:buClr>
                <a:schemeClr val="dk1"/>
              </a:buClr>
              <a:buSzPts val="1100"/>
              <a:buFont typeface="Arial"/>
              <a:buNone/>
            </a:pPr>
            <a:r>
              <a:rPr lang="de" sz="1200">
                <a:solidFill>
                  <a:srgbClr val="666666"/>
                </a:solidFill>
              </a:rPr>
              <a:t>→ In order to enact change, current sources of influence (conscious/unconscious, personal, environmental or social) need to be identified</a:t>
            </a:r>
            <a:endParaRPr sz="1200">
              <a:solidFill>
                <a:srgbClr val="666666"/>
              </a:solidFill>
            </a:endParaRPr>
          </a:p>
          <a:p>
            <a:pPr marL="0" lvl="0" indent="0" algn="l" rtl="0">
              <a:spcBef>
                <a:spcPts val="1200"/>
              </a:spcBef>
              <a:spcAft>
                <a:spcPts val="0"/>
              </a:spcAft>
              <a:buClr>
                <a:schemeClr val="dk1"/>
              </a:buClr>
              <a:buSzPts val="1100"/>
              <a:buFont typeface="Arial"/>
              <a:buNone/>
            </a:pPr>
            <a:endParaRPr sz="1000"/>
          </a:p>
          <a:p>
            <a:pPr marL="0" lvl="0" indent="0" algn="l" rtl="0">
              <a:spcBef>
                <a:spcPts val="1200"/>
              </a:spcBef>
              <a:spcAft>
                <a:spcPts val="1200"/>
              </a:spcAft>
              <a:buClr>
                <a:schemeClr val="dk1"/>
              </a:buClr>
              <a:buSzPts val="1100"/>
              <a:buFont typeface="Arial"/>
              <a:buNone/>
            </a:pPr>
            <a:endParaRPr sz="10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6"/>
          <p:cNvSpPr txBox="1">
            <a:spLocks noGrp="1"/>
          </p:cNvSpPr>
          <p:nvPr>
            <p:ph type="title"/>
          </p:nvPr>
        </p:nvSpPr>
        <p:spPr>
          <a:xfrm>
            <a:off x="311700" y="38665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1800"/>
              <a:t>Personal Factors</a:t>
            </a:r>
            <a:endParaRPr sz="1800"/>
          </a:p>
        </p:txBody>
      </p:sp>
      <p:sp>
        <p:nvSpPr>
          <p:cNvPr id="73" name="Google Shape;73;p16"/>
          <p:cNvSpPr txBox="1">
            <a:spLocks noGrp="1"/>
          </p:cNvSpPr>
          <p:nvPr>
            <p:ph type="body" idx="1"/>
          </p:nvPr>
        </p:nvSpPr>
        <p:spPr>
          <a:xfrm>
            <a:off x="311700" y="1079325"/>
            <a:ext cx="8520600" cy="3416400"/>
          </a:xfrm>
          <a:prstGeom prst="rect">
            <a:avLst/>
          </a:prstGeom>
        </p:spPr>
        <p:txBody>
          <a:bodyPr spcFirstLastPara="1" wrap="square" lIns="91425" tIns="91425" rIns="91425" bIns="91425" anchor="t" anchorCtr="0">
            <a:noAutofit/>
          </a:bodyPr>
          <a:lstStyle/>
          <a:p>
            <a:pPr marL="0" lvl="0" indent="0" algn="l" rtl="0">
              <a:spcBef>
                <a:spcPts val="1200"/>
              </a:spcBef>
              <a:spcAft>
                <a:spcPts val="0"/>
              </a:spcAft>
              <a:buClr>
                <a:schemeClr val="dk1"/>
              </a:buClr>
              <a:buSzPts val="1100"/>
              <a:buFont typeface="Arial"/>
              <a:buNone/>
            </a:pPr>
            <a:r>
              <a:rPr lang="de" sz="1300">
                <a:solidFill>
                  <a:srgbClr val="434343"/>
                </a:solidFill>
              </a:rPr>
              <a:t>individual’s knowledge, skills and understanding of cyber security as well as their experiences, perceptions, attitudes and beliefs are the main influencers of their behaviour </a:t>
            </a:r>
            <a:endParaRPr sz="1300">
              <a:solidFill>
                <a:srgbClr val="434343"/>
              </a:solidFill>
            </a:endParaRPr>
          </a:p>
          <a:p>
            <a:pPr marL="457200" lvl="0" indent="-311150" algn="l" rtl="0">
              <a:spcBef>
                <a:spcPts val="1200"/>
              </a:spcBef>
              <a:spcAft>
                <a:spcPts val="0"/>
              </a:spcAft>
              <a:buClr>
                <a:srgbClr val="434343"/>
              </a:buClr>
              <a:buSzPts val="1300"/>
              <a:buChar char="●"/>
            </a:pPr>
            <a:r>
              <a:rPr lang="de" sz="1300">
                <a:solidFill>
                  <a:srgbClr val="434343"/>
                </a:solidFill>
              </a:rPr>
              <a:t>“Security fatigue” - obstacle preventing them from doing primary task</a:t>
            </a:r>
            <a:endParaRPr sz="1300">
              <a:solidFill>
                <a:srgbClr val="434343"/>
              </a:solidFill>
            </a:endParaRPr>
          </a:p>
          <a:p>
            <a:pPr marL="457200" lvl="0" indent="-311150" algn="l" rtl="0">
              <a:spcBef>
                <a:spcPts val="0"/>
              </a:spcBef>
              <a:spcAft>
                <a:spcPts val="0"/>
              </a:spcAft>
              <a:buClr>
                <a:srgbClr val="434343"/>
              </a:buClr>
              <a:buSzPts val="1300"/>
              <a:buChar char="●"/>
            </a:pPr>
            <a:r>
              <a:rPr lang="de" sz="1300">
                <a:solidFill>
                  <a:srgbClr val="434343"/>
                </a:solidFill>
              </a:rPr>
              <a:t>“Security, Functionality and Usability Triangle” - describes the situation of trying to create a balance between three, usually conflicting, goals</a:t>
            </a:r>
            <a:endParaRPr sz="1300">
              <a:solidFill>
                <a:srgbClr val="434343"/>
              </a:solidFill>
            </a:endParaRPr>
          </a:p>
          <a:p>
            <a:pPr marL="457200" lvl="0" indent="-311150" algn="l" rtl="0">
              <a:spcBef>
                <a:spcPts val="0"/>
              </a:spcBef>
              <a:spcAft>
                <a:spcPts val="0"/>
              </a:spcAft>
              <a:buClr>
                <a:srgbClr val="434343"/>
              </a:buClr>
              <a:buSzPts val="1300"/>
              <a:buChar char="●"/>
            </a:pPr>
            <a:r>
              <a:rPr lang="de" sz="1300">
                <a:solidFill>
                  <a:srgbClr val="434343"/>
                </a:solidFill>
              </a:rPr>
              <a:t>“perceived control” - amount of control people feel they have, as opposed to the amount of actual control </a:t>
            </a:r>
            <a:endParaRPr sz="1300">
              <a:solidFill>
                <a:srgbClr val="434343"/>
              </a:solidFill>
            </a:endParaRPr>
          </a:p>
          <a:p>
            <a:pPr marL="457200" lvl="0" indent="-311150" algn="l" rtl="0">
              <a:spcBef>
                <a:spcPts val="0"/>
              </a:spcBef>
              <a:spcAft>
                <a:spcPts val="0"/>
              </a:spcAft>
              <a:buClr>
                <a:srgbClr val="434343"/>
              </a:buClr>
              <a:buSzPts val="1300"/>
              <a:buChar char="●"/>
            </a:pPr>
            <a:r>
              <a:rPr lang="de" sz="1300">
                <a:solidFill>
                  <a:srgbClr val="434343"/>
                </a:solidFill>
              </a:rPr>
              <a:t>“Regulatory Focus theory”:</a:t>
            </a:r>
            <a:endParaRPr sz="1300">
              <a:solidFill>
                <a:srgbClr val="434343"/>
              </a:solidFill>
            </a:endParaRPr>
          </a:p>
          <a:p>
            <a:pPr marL="457200" lvl="0" indent="0" algn="l" rtl="0">
              <a:spcBef>
                <a:spcPts val="1200"/>
              </a:spcBef>
              <a:spcAft>
                <a:spcPts val="0"/>
              </a:spcAft>
              <a:buNone/>
            </a:pPr>
            <a:r>
              <a:rPr lang="de" sz="1300">
                <a:solidFill>
                  <a:srgbClr val="434343"/>
                </a:solidFill>
              </a:rPr>
              <a:t>→ promotion focused mode of self regualtion -  “need for nurturance”</a:t>
            </a:r>
            <a:endParaRPr sz="1300">
              <a:solidFill>
                <a:srgbClr val="434343"/>
              </a:solidFill>
            </a:endParaRPr>
          </a:p>
          <a:p>
            <a:pPr marL="0" lvl="0" indent="0" algn="l" rtl="0">
              <a:spcBef>
                <a:spcPts val="1200"/>
              </a:spcBef>
              <a:spcAft>
                <a:spcPts val="0"/>
              </a:spcAft>
              <a:buClr>
                <a:schemeClr val="dk1"/>
              </a:buClr>
              <a:buSzPts val="1100"/>
              <a:buFont typeface="Arial"/>
              <a:buNone/>
            </a:pPr>
            <a:r>
              <a:rPr lang="de" sz="1300">
                <a:solidFill>
                  <a:srgbClr val="434343"/>
                </a:solidFill>
              </a:rPr>
              <a:t>          → prevention-focused mode - “need for security”</a:t>
            </a:r>
            <a:endParaRPr sz="1300">
              <a:solidFill>
                <a:srgbClr val="434343"/>
              </a:solidFill>
            </a:endParaRPr>
          </a:p>
          <a:p>
            <a:pPr marL="457200" lvl="0" indent="0" algn="l" rtl="0">
              <a:spcBef>
                <a:spcPts val="1200"/>
              </a:spcBef>
              <a:spcAft>
                <a:spcPts val="0"/>
              </a:spcAft>
              <a:buNone/>
            </a:pPr>
            <a:endParaRPr sz="1200">
              <a:solidFill>
                <a:srgbClr val="000000"/>
              </a:solidFill>
            </a:endParaRPr>
          </a:p>
          <a:p>
            <a:pPr marL="0" lvl="0" indent="0" algn="l" rtl="0">
              <a:spcBef>
                <a:spcPts val="1200"/>
              </a:spcBef>
              <a:spcAft>
                <a:spcPts val="0"/>
              </a:spcAft>
              <a:buNone/>
            </a:pPr>
            <a:endParaRPr sz="1200">
              <a:solidFill>
                <a:srgbClr val="000000"/>
              </a:solidFill>
            </a:endParaRPr>
          </a:p>
          <a:p>
            <a:pPr marL="0" lvl="0" indent="0" algn="l" rtl="0">
              <a:spcBef>
                <a:spcPts val="1200"/>
              </a:spcBef>
              <a:spcAft>
                <a:spcPts val="0"/>
              </a:spcAft>
              <a:buClr>
                <a:schemeClr val="dk1"/>
              </a:buClr>
              <a:buSzPts val="1100"/>
              <a:buFont typeface="Arial"/>
              <a:buNone/>
            </a:pPr>
            <a:endParaRPr/>
          </a:p>
          <a:p>
            <a:pPr marL="0" lvl="0" indent="0" algn="l" rtl="0">
              <a:spcBef>
                <a:spcPts val="1200"/>
              </a:spcBef>
              <a:spcAft>
                <a:spcPts val="0"/>
              </a:spcAft>
              <a:buClr>
                <a:schemeClr val="dk1"/>
              </a:buClr>
              <a:buSzPts val="1100"/>
              <a:buFont typeface="Arial"/>
              <a:buNone/>
            </a:pPr>
            <a:endParaRPr/>
          </a:p>
          <a:p>
            <a:pPr marL="0" lvl="0" indent="0" algn="l" rtl="0">
              <a:spcBef>
                <a:spcPts val="1200"/>
              </a:spcBef>
              <a:spcAft>
                <a:spcPts val="1600"/>
              </a:spcAft>
              <a:buNone/>
            </a:pP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1800"/>
              <a:t>Cultural and Environmental Factors</a:t>
            </a:r>
            <a:endParaRPr sz="1800"/>
          </a:p>
        </p:txBody>
      </p:sp>
      <p:sp>
        <p:nvSpPr>
          <p:cNvPr id="79" name="Google Shape;79;p17"/>
          <p:cNvSpPr txBox="1">
            <a:spLocks noGrp="1"/>
          </p:cNvSpPr>
          <p:nvPr>
            <p:ph type="body" idx="1"/>
          </p:nvPr>
        </p:nvSpPr>
        <p:spPr>
          <a:xfrm>
            <a:off x="311700" y="863550"/>
            <a:ext cx="8520600" cy="3416400"/>
          </a:xfrm>
          <a:prstGeom prst="rect">
            <a:avLst/>
          </a:prstGeom>
        </p:spPr>
        <p:txBody>
          <a:bodyPr spcFirstLastPara="1" wrap="square" lIns="91425" tIns="91425" rIns="91425" bIns="91425" anchor="t" anchorCtr="0">
            <a:noAutofit/>
          </a:bodyPr>
          <a:lstStyle/>
          <a:p>
            <a:pPr marL="457200" lvl="0" indent="-304800" algn="l" rtl="0">
              <a:spcBef>
                <a:spcPts val="1200"/>
              </a:spcBef>
              <a:spcAft>
                <a:spcPts val="0"/>
              </a:spcAft>
              <a:buClr>
                <a:srgbClr val="434343"/>
              </a:buClr>
              <a:buSzPts val="1200"/>
              <a:buChar char="●"/>
            </a:pPr>
            <a:r>
              <a:rPr lang="de" sz="1200">
                <a:solidFill>
                  <a:srgbClr val="434343"/>
                </a:solidFill>
              </a:rPr>
              <a:t>cultural factors are one of the most important factors for consideration when designing education and awareness messages</a:t>
            </a:r>
            <a:endParaRPr sz="1200">
              <a:solidFill>
                <a:srgbClr val="434343"/>
              </a:solidFill>
            </a:endParaRPr>
          </a:p>
          <a:p>
            <a:pPr marL="457200" lvl="0" indent="-304800" algn="l" rtl="0">
              <a:spcBef>
                <a:spcPts val="0"/>
              </a:spcBef>
              <a:spcAft>
                <a:spcPts val="0"/>
              </a:spcAft>
              <a:buClr>
                <a:srgbClr val="434343"/>
              </a:buClr>
              <a:buSzPts val="1200"/>
              <a:buChar char="●"/>
            </a:pPr>
            <a:r>
              <a:rPr lang="de" sz="1200">
                <a:solidFill>
                  <a:srgbClr val="434343"/>
                </a:solidFill>
              </a:rPr>
              <a:t>Intrinsically motivated behaviours - emanate from the self and are marked by the enjoyment and satisfaction of engaging in an activity.</a:t>
            </a:r>
            <a:endParaRPr sz="1200">
              <a:solidFill>
                <a:srgbClr val="434343"/>
              </a:solidFill>
            </a:endParaRPr>
          </a:p>
          <a:p>
            <a:pPr marL="457200" lvl="0" indent="-304800" algn="l" rtl="0">
              <a:spcBef>
                <a:spcPts val="0"/>
              </a:spcBef>
              <a:spcAft>
                <a:spcPts val="0"/>
              </a:spcAft>
              <a:buClr>
                <a:srgbClr val="434343"/>
              </a:buClr>
              <a:buSzPts val="1200"/>
              <a:buChar char="●"/>
            </a:pPr>
            <a:r>
              <a:rPr lang="de" sz="1200">
                <a:solidFill>
                  <a:srgbClr val="434343"/>
                </a:solidFill>
              </a:rPr>
              <a:t>extrinsic motivation - refers to motivation to engage in an activity in order to achieve some instrumental end (e.g. earning a reward)</a:t>
            </a:r>
            <a:endParaRPr sz="1200">
              <a:solidFill>
                <a:srgbClr val="434343"/>
              </a:solidFill>
            </a:endParaRPr>
          </a:p>
          <a:p>
            <a:pPr marL="457200" lvl="0" indent="0" algn="l" rtl="0">
              <a:spcBef>
                <a:spcPts val="1200"/>
              </a:spcBef>
              <a:spcAft>
                <a:spcPts val="0"/>
              </a:spcAft>
              <a:buNone/>
            </a:pPr>
            <a:r>
              <a:rPr lang="de" sz="1200">
                <a:solidFill>
                  <a:srgbClr val="434343"/>
                </a:solidFill>
              </a:rPr>
              <a:t>→ Messages tend to be more persuasive when there is a match between the recipient’s cognitive, affective or motivational characteristics and the content of framing of the message. </a:t>
            </a:r>
            <a:endParaRPr sz="1200">
              <a:solidFill>
                <a:srgbClr val="434343"/>
              </a:solidFill>
            </a:endParaRPr>
          </a:p>
          <a:p>
            <a:pPr marL="457200" lvl="0" indent="-304800" algn="l" rtl="0">
              <a:spcBef>
                <a:spcPts val="1200"/>
              </a:spcBef>
              <a:spcAft>
                <a:spcPts val="0"/>
              </a:spcAft>
              <a:buClr>
                <a:srgbClr val="434343"/>
              </a:buClr>
              <a:buSzPts val="1200"/>
              <a:buChar char="●"/>
            </a:pPr>
            <a:r>
              <a:rPr lang="de" sz="1200">
                <a:solidFill>
                  <a:srgbClr val="434343"/>
                </a:solidFill>
              </a:rPr>
              <a:t>Perception of risk can be a collective phenomenon → need to be aware of cultural characteristics</a:t>
            </a:r>
            <a:endParaRPr sz="1200">
              <a:solidFill>
                <a:srgbClr val="434343"/>
              </a:solidFill>
            </a:endParaRPr>
          </a:p>
          <a:p>
            <a:pPr marL="457200" lvl="0" indent="-304800" algn="l" rtl="0">
              <a:spcBef>
                <a:spcPts val="0"/>
              </a:spcBef>
              <a:spcAft>
                <a:spcPts val="0"/>
              </a:spcAft>
              <a:buClr>
                <a:srgbClr val="434343"/>
              </a:buClr>
              <a:buSzPts val="1200"/>
              <a:buChar char="●"/>
            </a:pPr>
            <a:r>
              <a:rPr lang="de" sz="1200">
                <a:solidFill>
                  <a:srgbClr val="434343"/>
                </a:solidFill>
              </a:rPr>
              <a:t>(1) Power Distance; (2) Individualism vs. Collectivism (3) Masculinity vs. Femininity (4) Uncertainty and Avoidance</a:t>
            </a:r>
            <a:endParaRPr sz="1200">
              <a:solidFill>
                <a:srgbClr val="434343"/>
              </a:solidFill>
            </a:endParaRPr>
          </a:p>
          <a:p>
            <a:pPr marL="457200" lvl="0" indent="0" algn="l" rtl="0">
              <a:spcBef>
                <a:spcPts val="1200"/>
              </a:spcBef>
              <a:spcAft>
                <a:spcPts val="0"/>
              </a:spcAft>
              <a:buNone/>
            </a:pPr>
            <a:r>
              <a:rPr lang="de" sz="1200">
                <a:solidFill>
                  <a:srgbClr val="434343"/>
                </a:solidFill>
              </a:rPr>
              <a:t>→ In more individualistic cultures (eg. West) - people tend to define themselves in terms of internal attributes (goals, preferences, attitudes</a:t>
            </a:r>
            <a:endParaRPr sz="1200">
              <a:solidFill>
                <a:srgbClr val="434343"/>
              </a:solidFill>
            </a:endParaRPr>
          </a:p>
          <a:p>
            <a:pPr marL="457200" lvl="0" indent="0" algn="l" rtl="0">
              <a:spcBef>
                <a:spcPts val="1200"/>
              </a:spcBef>
              <a:spcAft>
                <a:spcPts val="0"/>
              </a:spcAft>
              <a:buNone/>
            </a:pPr>
            <a:r>
              <a:rPr lang="de" sz="1200">
                <a:solidFill>
                  <a:srgbClr val="434343"/>
                </a:solidFill>
              </a:rPr>
              <a:t>→ in more collectivistic cultures (e.g. East) - individuals tend to define themselves in terms of their relationship and social group memberships. </a:t>
            </a:r>
            <a:endParaRPr sz="1200">
              <a:solidFill>
                <a:srgbClr val="434343"/>
              </a:solidFill>
            </a:endParaRPr>
          </a:p>
          <a:p>
            <a:pPr marL="0" lvl="0" indent="0" algn="l" rtl="0">
              <a:spcBef>
                <a:spcPts val="1200"/>
              </a:spcBef>
              <a:spcAft>
                <a:spcPts val="1600"/>
              </a:spcAft>
              <a:buNone/>
            </a:pP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1200"/>
              </a:spcAft>
              <a:buClr>
                <a:schemeClr val="dk1"/>
              </a:buClr>
              <a:buSzPts val="1100"/>
              <a:buFont typeface="Arial"/>
              <a:buNone/>
            </a:pPr>
            <a:r>
              <a:rPr lang="de" sz="1800" b="1">
                <a:highlight>
                  <a:srgbClr val="FFFFFF"/>
                </a:highlight>
              </a:rPr>
              <a:t>Behaviour change: Persuasion techniques</a:t>
            </a:r>
            <a:endParaRPr sz="1800" b="1"/>
          </a:p>
        </p:txBody>
      </p:sp>
      <p:sp>
        <p:nvSpPr>
          <p:cNvPr id="85" name="Google Shape;85;p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1300"/>
              <a:t>There are two ways of thinking about changing behavior:</a:t>
            </a:r>
            <a:endParaRPr sz="1300"/>
          </a:p>
          <a:p>
            <a:pPr marL="457200" lvl="0" indent="-311150" algn="l" rtl="0">
              <a:spcBef>
                <a:spcPts val="1600"/>
              </a:spcBef>
              <a:spcAft>
                <a:spcPts val="0"/>
              </a:spcAft>
              <a:buSzPts val="1300"/>
              <a:buAutoNum type="arabicPeriod"/>
            </a:pPr>
            <a:r>
              <a:rPr lang="de" sz="1300"/>
              <a:t>Influencing what people consciously think</a:t>
            </a:r>
            <a:endParaRPr sz="1300"/>
          </a:p>
          <a:p>
            <a:pPr marL="457200" lvl="0" indent="-311150" algn="l" rtl="0">
              <a:spcBef>
                <a:spcPts val="0"/>
              </a:spcBef>
              <a:spcAft>
                <a:spcPts val="0"/>
              </a:spcAft>
              <a:buSzPts val="1300"/>
              <a:buAutoNum type="arabicPeriod"/>
            </a:pPr>
            <a:r>
              <a:rPr lang="de" sz="1300"/>
              <a:t>Shaping behaviour focused on the more automatic processes</a:t>
            </a:r>
            <a:endParaRPr sz="1300"/>
          </a:p>
          <a:p>
            <a:pPr marL="0" lvl="0" indent="0" algn="l" rtl="0">
              <a:spcBef>
                <a:spcPts val="1600"/>
              </a:spcBef>
              <a:spcAft>
                <a:spcPts val="0"/>
              </a:spcAft>
              <a:buNone/>
            </a:pPr>
            <a:r>
              <a:rPr lang="de" sz="1300"/>
              <a:t>messages aimed at persuading individuals to change their behaviour online can be found in advertising, public relations and advocacy.</a:t>
            </a:r>
            <a:endParaRPr sz="1300"/>
          </a:p>
          <a:p>
            <a:pPr marL="0" lvl="0" indent="0" algn="l" rtl="0">
              <a:spcBef>
                <a:spcPts val="1200"/>
              </a:spcBef>
              <a:spcAft>
                <a:spcPts val="0"/>
              </a:spcAft>
              <a:buNone/>
            </a:pPr>
            <a:r>
              <a:rPr lang="de" sz="1200"/>
              <a:t>Persuaders use ‘language of persuasion’ to establish: credibility, trust, to motivate action</a:t>
            </a:r>
            <a:endParaRPr sz="1200"/>
          </a:p>
          <a:p>
            <a:pPr marL="0" lvl="0" indent="0" algn="l" rtl="0">
              <a:spcBef>
                <a:spcPts val="1200"/>
              </a:spcBef>
              <a:spcAft>
                <a:spcPts val="0"/>
              </a:spcAft>
              <a:buNone/>
            </a:pPr>
            <a:r>
              <a:rPr lang="de" sz="1200"/>
              <a:t>basic persuasion techniques include: fear, humour, expertise, repetition, intensity, and scientific evidence.</a:t>
            </a:r>
            <a:endParaRPr sz="1200"/>
          </a:p>
          <a:p>
            <a:pPr marL="0" lvl="0" indent="0" algn="l" rtl="0">
              <a:spcBef>
                <a:spcPts val="1200"/>
              </a:spcBef>
              <a:spcAft>
                <a:spcPts val="0"/>
              </a:spcAft>
              <a:buClr>
                <a:schemeClr val="dk1"/>
              </a:buClr>
              <a:buSzPts val="1100"/>
              <a:buFont typeface="Arial"/>
              <a:buNone/>
            </a:pPr>
            <a:r>
              <a:rPr lang="de" sz="1200"/>
              <a:t>Security-awareness campaigns mostly tend to use fear invocations, by combining messages with pictures of hackers in front of the screen of a computer</a:t>
            </a:r>
            <a:endParaRPr sz="1200"/>
          </a:p>
          <a:p>
            <a:pPr marL="0" lvl="0" indent="0" algn="l" rtl="0">
              <a:spcBef>
                <a:spcPts val="1200"/>
              </a:spcBef>
              <a:spcAft>
                <a:spcPts val="0"/>
              </a:spcAft>
              <a:buNone/>
            </a:pPr>
            <a:endParaRPr sz="1700"/>
          </a:p>
          <a:p>
            <a:pPr marL="0" lvl="0" indent="0" algn="l" rtl="0">
              <a:spcBef>
                <a:spcPts val="1200"/>
              </a:spcBef>
              <a:spcAft>
                <a:spcPts val="0"/>
              </a:spcAft>
              <a:buNone/>
            </a:pPr>
            <a:endParaRPr sz="1700"/>
          </a:p>
          <a:p>
            <a:pPr marL="0" lvl="0" indent="0" algn="l" rtl="0">
              <a:spcBef>
                <a:spcPts val="1200"/>
              </a:spcBef>
              <a:spcAft>
                <a:spcPts val="1600"/>
              </a:spcAft>
              <a:buNone/>
            </a:pPr>
            <a:r>
              <a:rPr lang="de"/>
              <a:t>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1200"/>
              </a:spcAft>
              <a:buClr>
                <a:schemeClr val="dk1"/>
              </a:buClr>
              <a:buSzPts val="1100"/>
              <a:buFont typeface="Arial"/>
              <a:buNone/>
            </a:pPr>
            <a:r>
              <a:rPr lang="de" sz="1800" b="1">
                <a:highlight>
                  <a:srgbClr val="FFFFFF"/>
                </a:highlight>
              </a:rPr>
              <a:t>Awareness campaign: Factors which lead to a campaign’s success or failure</a:t>
            </a:r>
            <a:endParaRPr sz="1800" b="1"/>
          </a:p>
        </p:txBody>
      </p:sp>
      <p:sp>
        <p:nvSpPr>
          <p:cNvPr id="91" name="Google Shape;91;p1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1100" u="sng"/>
              <a:t>Factors for Success:</a:t>
            </a:r>
            <a:endParaRPr sz="1100" u="sng"/>
          </a:p>
          <a:p>
            <a:pPr marL="457200" lvl="0" indent="-298450" algn="l" rtl="0">
              <a:spcBef>
                <a:spcPts val="1600"/>
              </a:spcBef>
              <a:spcAft>
                <a:spcPts val="0"/>
              </a:spcAft>
              <a:buSzPts val="1100"/>
              <a:buChar char="-"/>
            </a:pPr>
            <a:r>
              <a:rPr lang="de" sz="1100"/>
              <a:t>Communication &amp; effective teaching of new skills</a:t>
            </a:r>
            <a:endParaRPr sz="1100"/>
          </a:p>
          <a:p>
            <a:pPr marL="457200" lvl="0" indent="-298450" algn="l" rtl="0">
              <a:spcBef>
                <a:spcPts val="0"/>
              </a:spcBef>
              <a:spcAft>
                <a:spcPts val="0"/>
              </a:spcAft>
              <a:buSzPts val="1100"/>
              <a:buChar char="-"/>
            </a:pPr>
            <a:r>
              <a:rPr lang="de" sz="1100"/>
              <a:t>Perceived control and personal handling ability -&gt; use simple consistent rules of behaviour that people can follow -&gt; leads to better acceptance</a:t>
            </a:r>
            <a:endParaRPr sz="1100"/>
          </a:p>
          <a:p>
            <a:pPr marL="457200" lvl="0" indent="-298450" algn="l" rtl="0">
              <a:spcBef>
                <a:spcPts val="0"/>
              </a:spcBef>
              <a:spcAft>
                <a:spcPts val="0"/>
              </a:spcAft>
              <a:buSzPts val="1100"/>
              <a:buChar char="-"/>
            </a:pPr>
            <a:r>
              <a:rPr lang="de" sz="1100"/>
              <a:t>Consideration of cultural differences while planning a cyber security awareness campaign</a:t>
            </a:r>
            <a:endParaRPr sz="1100"/>
          </a:p>
          <a:p>
            <a:pPr marL="0" lvl="0" indent="0" algn="l" rtl="0">
              <a:spcBef>
                <a:spcPts val="1600"/>
              </a:spcBef>
              <a:spcAft>
                <a:spcPts val="0"/>
              </a:spcAft>
              <a:buNone/>
            </a:pPr>
            <a:r>
              <a:rPr lang="de" sz="1100" u="sng"/>
              <a:t>Factors for Failure:</a:t>
            </a:r>
            <a:endParaRPr sz="1100" u="sng"/>
          </a:p>
          <a:p>
            <a:pPr marL="457200" lvl="0" indent="-298450" algn="l" rtl="0">
              <a:spcBef>
                <a:spcPts val="1600"/>
              </a:spcBef>
              <a:spcAft>
                <a:spcPts val="0"/>
              </a:spcAft>
              <a:buSzPts val="1100"/>
              <a:buChar char="-"/>
            </a:pPr>
            <a:r>
              <a:rPr lang="de" sz="1100"/>
              <a:t>Fear invocations</a:t>
            </a:r>
            <a:endParaRPr sz="1100"/>
          </a:p>
          <a:p>
            <a:pPr marL="457200" lvl="0" indent="-298450" algn="l" rtl="0">
              <a:spcBef>
                <a:spcPts val="0"/>
              </a:spcBef>
              <a:spcAft>
                <a:spcPts val="0"/>
              </a:spcAft>
              <a:buSzPts val="1100"/>
              <a:buChar char="-"/>
            </a:pPr>
            <a:r>
              <a:rPr lang="de" sz="1100"/>
              <a:t>Not understanding what security awareness really is</a:t>
            </a:r>
            <a:endParaRPr sz="1100"/>
          </a:p>
          <a:p>
            <a:pPr marL="457200" lvl="0" indent="-298450" algn="l" rtl="0">
              <a:spcBef>
                <a:spcPts val="0"/>
              </a:spcBef>
              <a:spcAft>
                <a:spcPts val="0"/>
              </a:spcAft>
              <a:buSzPts val="1100"/>
              <a:buChar char="-"/>
            </a:pPr>
            <a:r>
              <a:rPr lang="de" sz="1100"/>
              <a:t>Program does not create the desired behaviours</a:t>
            </a:r>
            <a:endParaRPr sz="1100"/>
          </a:p>
          <a:p>
            <a:pPr marL="457200" lvl="0" indent="-298450" algn="l" rtl="0">
              <a:spcBef>
                <a:spcPts val="0"/>
              </a:spcBef>
              <a:spcAft>
                <a:spcPts val="0"/>
              </a:spcAft>
              <a:buSzPts val="1100"/>
              <a:buChar char="-"/>
            </a:pPr>
            <a:r>
              <a:rPr lang="de" sz="1100"/>
              <a:t>lack of engaging and appropriate material</a:t>
            </a:r>
            <a:endParaRPr sz="1100"/>
          </a:p>
          <a:p>
            <a:pPr marL="457200" lvl="0" indent="-298450" algn="l" rtl="0">
              <a:spcBef>
                <a:spcPts val="0"/>
              </a:spcBef>
              <a:spcAft>
                <a:spcPts val="0"/>
              </a:spcAft>
              <a:buSzPts val="1100"/>
              <a:buChar char="-"/>
            </a:pPr>
            <a:r>
              <a:rPr lang="de" sz="1100"/>
              <a:t>A missing illustration that awareness is a unique discipline</a:t>
            </a:r>
            <a:endParaRPr sz="1100"/>
          </a:p>
          <a:p>
            <a:pPr marL="457200" lvl="0" indent="-298450" algn="l" rtl="0">
              <a:spcBef>
                <a:spcPts val="0"/>
              </a:spcBef>
              <a:spcAft>
                <a:spcPts val="0"/>
              </a:spcAft>
              <a:buSzPts val="1100"/>
              <a:buChar char="-"/>
            </a:pPr>
            <a:r>
              <a:rPr lang="de" sz="1100"/>
              <a:t>missing assessment of awareness program</a:t>
            </a:r>
            <a:endParaRPr sz="1100"/>
          </a:p>
          <a:p>
            <a:pPr marL="457200" lvl="0" indent="-298450" algn="l" rtl="0">
              <a:spcBef>
                <a:spcPts val="0"/>
              </a:spcBef>
              <a:spcAft>
                <a:spcPts val="0"/>
              </a:spcAft>
              <a:buSzPts val="1100"/>
              <a:buChar char="-"/>
            </a:pPr>
            <a:r>
              <a:rPr lang="de" sz="1100"/>
              <a:t>too much focus on a specific threat</a:t>
            </a:r>
            <a:endParaRPr sz="11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2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1200"/>
              </a:spcAft>
              <a:buClr>
                <a:schemeClr val="dk1"/>
              </a:buClr>
              <a:buSzPts val="1100"/>
              <a:buFont typeface="Arial"/>
              <a:buNone/>
            </a:pPr>
            <a:r>
              <a:rPr lang="de" sz="1800" b="1">
                <a:highlight>
                  <a:srgbClr val="FFFFFF"/>
                </a:highlight>
              </a:rPr>
              <a:t>Existing awareness campaigns (UK,Africa): Reflection</a:t>
            </a:r>
            <a:endParaRPr sz="1800" b="1"/>
          </a:p>
        </p:txBody>
      </p:sp>
      <p:sp>
        <p:nvSpPr>
          <p:cNvPr id="97" name="Google Shape;97;p20"/>
          <p:cNvSpPr txBox="1">
            <a:spLocks noGrp="1"/>
          </p:cNvSpPr>
          <p:nvPr>
            <p:ph type="body" idx="1"/>
          </p:nvPr>
        </p:nvSpPr>
        <p:spPr>
          <a:xfrm>
            <a:off x="311700" y="1044000"/>
            <a:ext cx="8520600" cy="3416400"/>
          </a:xfrm>
          <a:prstGeom prst="rect">
            <a:avLst/>
          </a:prstGeom>
        </p:spPr>
        <p:txBody>
          <a:bodyPr spcFirstLastPara="1" wrap="square" lIns="91425" tIns="91425" rIns="91425" bIns="72000" anchor="t" anchorCtr="0">
            <a:noAutofit/>
          </a:bodyPr>
          <a:lstStyle/>
          <a:p>
            <a:pPr marL="0" lvl="0" indent="0" algn="l" rtl="0">
              <a:spcBef>
                <a:spcPts val="0"/>
              </a:spcBef>
              <a:spcAft>
                <a:spcPts val="0"/>
              </a:spcAft>
              <a:buNone/>
            </a:pPr>
            <a:r>
              <a:rPr lang="de" sz="1300" u="sng"/>
              <a:t>Cyber Security awareness campaigns in the UK</a:t>
            </a:r>
            <a:endParaRPr sz="1300" u="sng"/>
          </a:p>
          <a:p>
            <a:pPr marL="0" lvl="0" indent="457200" algn="l" rtl="0">
              <a:spcBef>
                <a:spcPts val="1600"/>
              </a:spcBef>
              <a:spcAft>
                <a:spcPts val="0"/>
              </a:spcAft>
              <a:buNone/>
            </a:pPr>
            <a:r>
              <a:rPr lang="de" sz="1300"/>
              <a:t>GetSafeOnline Campaign</a:t>
            </a:r>
            <a:endParaRPr sz="1300"/>
          </a:p>
          <a:p>
            <a:pPr marL="914400" lvl="0" indent="-311150" algn="l" rtl="0">
              <a:spcBef>
                <a:spcPts val="1600"/>
              </a:spcBef>
              <a:spcAft>
                <a:spcPts val="0"/>
              </a:spcAft>
              <a:buSzPts val="1300"/>
              <a:buChar char="-"/>
            </a:pPr>
            <a:r>
              <a:rPr lang="de" sz="1300"/>
              <a:t>emphasis on individuals and their responsibility for getting safe online</a:t>
            </a:r>
            <a:endParaRPr sz="1300"/>
          </a:p>
          <a:p>
            <a:pPr marL="914400" lvl="0" indent="-311150" algn="l" rtl="0">
              <a:spcBef>
                <a:spcPts val="0"/>
              </a:spcBef>
              <a:spcAft>
                <a:spcPts val="0"/>
              </a:spcAft>
              <a:buSzPts val="1300"/>
              <a:buChar char="-"/>
            </a:pPr>
            <a:r>
              <a:rPr lang="de" sz="1300"/>
              <a:t>comprehensive information about threats and how protect yourself and your enterprise</a:t>
            </a:r>
            <a:endParaRPr sz="1300"/>
          </a:p>
          <a:p>
            <a:pPr marL="0" lvl="0" indent="457200" algn="l" rtl="0">
              <a:spcBef>
                <a:spcPts val="1600"/>
              </a:spcBef>
              <a:spcAft>
                <a:spcPts val="0"/>
              </a:spcAft>
              <a:buNone/>
            </a:pPr>
            <a:r>
              <a:rPr lang="de" sz="1300"/>
              <a:t>Cyber Streetwise Campaign</a:t>
            </a:r>
            <a:endParaRPr sz="1300"/>
          </a:p>
          <a:p>
            <a:pPr marL="914400" lvl="0" indent="-311150" algn="l" rtl="0">
              <a:spcBef>
                <a:spcPts val="1600"/>
              </a:spcBef>
              <a:spcAft>
                <a:spcPts val="0"/>
              </a:spcAft>
              <a:buSzPts val="1300"/>
              <a:buChar char="-"/>
            </a:pPr>
            <a:r>
              <a:rPr lang="de" sz="1300"/>
              <a:t>campaign includes five basic measures to boost security: </a:t>
            </a:r>
            <a:endParaRPr sz="1300"/>
          </a:p>
          <a:p>
            <a:pPr marL="914400" lvl="0" indent="-311150" algn="l" rtl="0">
              <a:spcBef>
                <a:spcPts val="0"/>
              </a:spcBef>
              <a:spcAft>
                <a:spcPts val="0"/>
              </a:spcAft>
              <a:buSzPts val="1300"/>
              <a:buChar char="-"/>
            </a:pPr>
            <a:r>
              <a:rPr lang="de" sz="1300"/>
              <a:t>1. Using strong memorable passwords</a:t>
            </a:r>
            <a:endParaRPr sz="1300"/>
          </a:p>
          <a:p>
            <a:pPr marL="914400" lvl="0" indent="-311150" algn="l" rtl="0">
              <a:spcBef>
                <a:spcPts val="0"/>
              </a:spcBef>
              <a:spcAft>
                <a:spcPts val="0"/>
              </a:spcAft>
              <a:buSzPts val="1300"/>
              <a:buChar char="-"/>
            </a:pPr>
            <a:r>
              <a:rPr lang="de" sz="1300"/>
              <a:t> 2. Installing antivirus on all work devices</a:t>
            </a:r>
            <a:endParaRPr sz="1300"/>
          </a:p>
          <a:p>
            <a:pPr marL="914400" lvl="0" indent="-311150" algn="l" rtl="0">
              <a:spcBef>
                <a:spcPts val="0"/>
              </a:spcBef>
              <a:spcAft>
                <a:spcPts val="0"/>
              </a:spcAft>
              <a:buSzPts val="1300"/>
              <a:buChar char="-"/>
            </a:pPr>
            <a:r>
              <a:rPr lang="de" sz="1300"/>
              <a:t> 3. checking privacy settings on social media</a:t>
            </a:r>
            <a:endParaRPr sz="1300"/>
          </a:p>
          <a:p>
            <a:pPr marL="914400" lvl="0" indent="-311150" algn="l" rtl="0">
              <a:spcBef>
                <a:spcPts val="0"/>
              </a:spcBef>
              <a:spcAft>
                <a:spcPts val="0"/>
              </a:spcAft>
              <a:buSzPts val="1300"/>
              <a:buChar char="-"/>
            </a:pPr>
            <a:r>
              <a:rPr lang="de" sz="1300"/>
              <a:t> 4. cheking the security of online retailers before loading card details</a:t>
            </a:r>
            <a:endParaRPr sz="1300"/>
          </a:p>
          <a:p>
            <a:pPr marL="914400" lvl="0" indent="-311150" algn="l" rtl="0">
              <a:spcBef>
                <a:spcPts val="0"/>
              </a:spcBef>
              <a:spcAft>
                <a:spcPts val="0"/>
              </a:spcAft>
              <a:buSzPts val="1300"/>
              <a:buChar char="-"/>
            </a:pPr>
            <a:r>
              <a:rPr lang="de" sz="1300"/>
              <a:t> 5. patching system as soon as possible</a:t>
            </a:r>
            <a:endParaRPr sz="13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1200"/>
              </a:spcAft>
              <a:buClr>
                <a:schemeClr val="dk1"/>
              </a:buClr>
              <a:buSzPts val="1100"/>
              <a:buFont typeface="Arial"/>
              <a:buNone/>
            </a:pPr>
            <a:r>
              <a:rPr lang="de" sz="1800" b="1">
                <a:highlight>
                  <a:srgbClr val="FFFFFF"/>
                </a:highlight>
              </a:rPr>
              <a:t>Existing awareness campaigns (UK,Africa): Reflection</a:t>
            </a:r>
            <a:endParaRPr sz="1800" b="1"/>
          </a:p>
        </p:txBody>
      </p:sp>
      <p:sp>
        <p:nvSpPr>
          <p:cNvPr id="103" name="Google Shape;103;p21"/>
          <p:cNvSpPr txBox="1">
            <a:spLocks noGrp="1"/>
          </p:cNvSpPr>
          <p:nvPr>
            <p:ph type="body" idx="1"/>
          </p:nvPr>
        </p:nvSpPr>
        <p:spPr>
          <a:xfrm>
            <a:off x="311700" y="1044000"/>
            <a:ext cx="8520600" cy="3416400"/>
          </a:xfrm>
          <a:prstGeom prst="rect">
            <a:avLst/>
          </a:prstGeom>
        </p:spPr>
        <p:txBody>
          <a:bodyPr spcFirstLastPara="1" wrap="square" lIns="91425" tIns="91425" rIns="91425" bIns="72000" anchor="t" anchorCtr="0">
            <a:noAutofit/>
          </a:bodyPr>
          <a:lstStyle/>
          <a:p>
            <a:pPr marL="0" lvl="0" indent="0" algn="l" rtl="0">
              <a:spcBef>
                <a:spcPts val="0"/>
              </a:spcBef>
              <a:spcAft>
                <a:spcPts val="0"/>
              </a:spcAft>
              <a:buNone/>
            </a:pPr>
            <a:r>
              <a:rPr lang="de" sz="1300" u="sng"/>
              <a:t>Cyber Security awareness campaigns Africa</a:t>
            </a:r>
            <a:endParaRPr sz="1300" u="sng"/>
          </a:p>
          <a:p>
            <a:pPr marL="0" lvl="0" indent="457200" algn="l" rtl="0">
              <a:spcBef>
                <a:spcPts val="1600"/>
              </a:spcBef>
              <a:spcAft>
                <a:spcPts val="0"/>
              </a:spcAft>
              <a:buNone/>
            </a:pPr>
            <a:r>
              <a:rPr lang="de" sz="1300"/>
              <a:t>ISC Africa</a:t>
            </a:r>
            <a:endParaRPr sz="1300"/>
          </a:p>
          <a:p>
            <a:pPr marL="914400" lvl="0" indent="-311150" algn="l" rtl="0">
              <a:spcBef>
                <a:spcPts val="1600"/>
              </a:spcBef>
              <a:spcAft>
                <a:spcPts val="0"/>
              </a:spcAft>
              <a:buSzPts val="1300"/>
              <a:buChar char="-"/>
            </a:pPr>
            <a:r>
              <a:rPr lang="de" sz="1300"/>
              <a:t>industry and community-wide effort to inform and educate Africa’s citizens on safe and responsible use of computers and the Internet</a:t>
            </a:r>
            <a:endParaRPr sz="1300"/>
          </a:p>
          <a:p>
            <a:pPr marL="914400" lvl="0" indent="-311150" algn="l" rtl="0">
              <a:spcBef>
                <a:spcPts val="0"/>
              </a:spcBef>
              <a:spcAft>
                <a:spcPts val="0"/>
              </a:spcAft>
              <a:buSzPts val="1300"/>
              <a:buChar char="-"/>
            </a:pPr>
            <a:r>
              <a:rPr lang="de" sz="1300"/>
              <a:t>Use of postitive-message-method: “Working together ro ensure a safe online environment for all”</a:t>
            </a:r>
            <a:endParaRPr sz="1300"/>
          </a:p>
          <a:p>
            <a:pPr marL="914400" lvl="0" indent="-311150" algn="l" rtl="0">
              <a:spcBef>
                <a:spcPts val="0"/>
              </a:spcBef>
              <a:spcAft>
                <a:spcPts val="0"/>
              </a:spcAft>
              <a:buSzPts val="1300"/>
              <a:buChar char="-"/>
            </a:pPr>
            <a:r>
              <a:rPr lang="de" sz="1300"/>
              <a:t>aligned to cultural aspects of the society (in contrast to the approaches in the UK)</a:t>
            </a:r>
            <a:endParaRPr sz="1300"/>
          </a:p>
          <a:p>
            <a:pPr marL="0" lvl="0" indent="457200" algn="l" rtl="0">
              <a:spcBef>
                <a:spcPts val="1600"/>
              </a:spcBef>
              <a:spcAft>
                <a:spcPts val="0"/>
              </a:spcAft>
              <a:buNone/>
            </a:pPr>
            <a:r>
              <a:rPr lang="de" sz="1300"/>
              <a:t>Parents’ Corner Campaign</a:t>
            </a:r>
            <a:endParaRPr sz="1300"/>
          </a:p>
          <a:p>
            <a:pPr marL="914400" lvl="0" indent="-311150" algn="l" rtl="0">
              <a:spcBef>
                <a:spcPts val="1600"/>
              </a:spcBef>
              <a:spcAft>
                <a:spcPts val="0"/>
              </a:spcAft>
              <a:buSzPts val="1300"/>
              <a:buChar char="-"/>
            </a:pPr>
            <a:r>
              <a:rPr lang="de" sz="1300"/>
              <a:t>objectives: protect and educate children, empower parents &amp; create partnerships and collaboration amongst concerned stakeholders</a:t>
            </a:r>
            <a:endParaRPr sz="1300"/>
          </a:p>
          <a:p>
            <a:pPr marL="914400" lvl="0" indent="-311150" algn="l" rtl="0">
              <a:spcBef>
                <a:spcPts val="0"/>
              </a:spcBef>
              <a:spcAft>
                <a:spcPts val="0"/>
              </a:spcAft>
              <a:buSzPts val="1300"/>
              <a:buChar char="-"/>
            </a:pPr>
            <a:r>
              <a:rPr lang="de" sz="1300"/>
              <a:t>Main message: “users protecting users”</a:t>
            </a:r>
            <a:endParaRPr sz="1300"/>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1180</Words>
  <Application>Microsoft Office PowerPoint</Application>
  <PresentationFormat>On-screen Show (16:9)</PresentationFormat>
  <Paragraphs>96</Paragraphs>
  <Slides>11</Slides>
  <Notes>11</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11</vt:i4>
      </vt:variant>
    </vt:vector>
  </HeadingPairs>
  <TitlesOfParts>
    <vt:vector size="13" baseType="lpstr">
      <vt:lpstr>Arial</vt:lpstr>
      <vt:lpstr>Simple Light</vt:lpstr>
      <vt:lpstr>Cyber Security Awareness Campaigns: Why do they fail to change behaviour? </vt:lpstr>
      <vt:lpstr>Background- Context</vt:lpstr>
      <vt:lpstr>9 Factors influencing change in online behaviour</vt:lpstr>
      <vt:lpstr>Personal Factors</vt:lpstr>
      <vt:lpstr>Cultural and Environmental Factors</vt:lpstr>
      <vt:lpstr>Behaviour change: Persuasion techniques</vt:lpstr>
      <vt:lpstr>Awareness campaign: Factors which lead to a campaign’s success or failure</vt:lpstr>
      <vt:lpstr>Existing awareness campaigns (UK,Africa): Reflection</vt:lpstr>
      <vt:lpstr>Existing awareness campaigns (UK,Africa): Reflection</vt:lpstr>
      <vt:lpstr>Existing awareness campaigns: Comparison of UK and Africa</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Cyber Security Awareness Campaigns: Why do they fail to change behaviour?</dc:title>
  <dc:creator>barrera95</dc:creator>
  <cp:lastModifiedBy>Juan Barrera</cp:lastModifiedBy>
  <cp:revision>1</cp:revision>
  <dcterms:modified xsi:type="dcterms:W3CDTF">2020-07-22T02:50:56Z</dcterms:modified>
</cp:coreProperties>
</file>