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6" r:id="rId3"/>
    <p:sldId id="257" r:id="rId4"/>
    <p:sldId id="267" r:id="rId5"/>
    <p:sldId id="258" r:id="rId6"/>
    <p:sldId id="268" r:id="rId7"/>
    <p:sldId id="259" r:id="rId8"/>
    <p:sldId id="269" r:id="rId9"/>
    <p:sldId id="260" r:id="rId10"/>
    <p:sldId id="270" r:id="rId11"/>
    <p:sldId id="261" r:id="rId12"/>
    <p:sldId id="271" r:id="rId13"/>
    <p:sldId id="262" r:id="rId14"/>
  </p:sldIdLst>
  <p:sldSz cx="12192000" cy="6858000"/>
  <p:notesSz cx="6858000" cy="9144000"/>
  <p:custDataLst>
    <p:tags r:id="rId1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lgemeins Infos SHB/STW" id="{67EE7CA1-D866-4179-919C-C92CFBFB05EF}">
          <p14:sldIdLst>
            <p14:sldId id="256"/>
            <p14:sldId id="266"/>
            <p14:sldId id="257"/>
            <p14:sldId id="267"/>
            <p14:sldId id="258"/>
            <p14:sldId id="268"/>
            <p14:sldId id="259"/>
            <p14:sldId id="269"/>
            <p14:sldId id="260"/>
            <p14:sldId id="270"/>
            <p14:sldId id="261"/>
            <p14:sldId id="27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app, Isabelle" initials="KI" lastIdx="2" clrIdx="0">
    <p:extLst>
      <p:ext uri="{19B8F6BF-5375-455C-9EA6-DF929625EA0E}">
        <p15:presenceInfo xmlns:p15="http://schemas.microsoft.com/office/powerpoint/2012/main" userId="S-1-5-21-3067003974-582034325-719204433-88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C"/>
    <a:srgbClr val="55585E"/>
    <a:srgbClr val="E5F1F7"/>
    <a:srgbClr val="B1D4E5"/>
    <a:srgbClr val="53ABC9"/>
    <a:srgbClr val="007BA4"/>
    <a:srgbClr val="AAABAA"/>
    <a:srgbClr val="AF191C"/>
    <a:srgbClr val="036291"/>
    <a:srgbClr val="006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4B3C5D-6CEC-485B-8D27-4A22AFF57724}" v="110" dt="2020-07-18T15:15:04.71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4925" autoAdjust="0"/>
  </p:normalViewPr>
  <p:slideViewPr>
    <p:cSldViewPr snapToObjects="1">
      <p:cViewPr varScale="1">
        <p:scale>
          <a:sx n="86" d="100"/>
          <a:sy n="86" d="100"/>
        </p:scale>
        <p:origin x="4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0C848-22CA-4E7B-BE7E-BBF347C9211C}" type="datetimeFigureOut">
              <a:rPr lang="de-DE" smtClean="0"/>
              <a:t>21.07.2020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E757F-13A7-442E-9FF9-E14F924B9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72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8E905-8609-8841-A328-7DC8E97948BB}" type="datetimeFigureOut">
              <a:rPr lang="de-DE" smtClean="0"/>
              <a:t>21.07.2020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5AD43-3B88-BA4F-B0E8-CBE470DA1D9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05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5AD43-3B88-BA4F-B0E8-CBE470DA1D9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64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auf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49DD370-FFBA-4CFB-AC5F-73F4B50FD3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1023" y="3981115"/>
            <a:ext cx="5829482" cy="1670176"/>
          </a:xfrm>
          <a:prstGeom prst="rect">
            <a:avLst/>
          </a:prstGeom>
        </p:spPr>
        <p:txBody>
          <a:bodyPr wrap="none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60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5824331" y="2852936"/>
            <a:ext cx="5188225" cy="29432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1889125" y="19288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369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5393687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3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988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7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4229560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8051752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,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408569" y="2060847"/>
            <a:ext cx="3451754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8405976" y="2060848"/>
            <a:ext cx="3451062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4155014" y="2060847"/>
            <a:ext cx="3956271" cy="34720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00531" y="3736032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600532" y="2708920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0016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3064042" y="1090015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12"/>
          </p:nvPr>
        </p:nvSpPr>
        <p:spPr>
          <a:xfrm>
            <a:off x="3064042" y="4098924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2" name="Bildplatzhalter 15"/>
          <p:cNvSpPr>
            <a:spLocks noGrp="1"/>
          </p:cNvSpPr>
          <p:nvPr>
            <p:ph type="pic" sz="quarter" idx="13"/>
          </p:nvPr>
        </p:nvSpPr>
        <p:spPr>
          <a:xfrm>
            <a:off x="-167" y="4098925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7008813" y="1868488"/>
            <a:ext cx="4184650" cy="12724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5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008363" y="3573553"/>
            <a:ext cx="4184542" cy="24893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bil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8628"/>
            <a:ext cx="12192000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46710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6"/>
          </p:nvPr>
        </p:nvSpPr>
        <p:spPr>
          <a:xfrm>
            <a:off x="6193354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746710" y="4077072"/>
            <a:ext cx="4302367" cy="6834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98783" y="1080120"/>
            <a:ext cx="4134680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1" hasCustomPrompt="1"/>
          </p:nvPr>
        </p:nvSpPr>
        <p:spPr>
          <a:xfrm>
            <a:off x="4094923" y="1080931"/>
            <a:ext cx="4552121" cy="381662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2" hasCustomPrompt="1"/>
          </p:nvPr>
        </p:nvSpPr>
        <p:spPr>
          <a:xfrm>
            <a:off x="-616224" y="4353338"/>
            <a:ext cx="4552121" cy="38166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3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4094923" y="5088834"/>
            <a:ext cx="4552121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8806071" y="1080931"/>
            <a:ext cx="3558209" cy="580445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Diagram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grammplatzhalter 2"/>
          <p:cNvSpPr>
            <a:spLocks noGrp="1"/>
          </p:cNvSpPr>
          <p:nvPr>
            <p:ph type="chart" sz="quarter" idx="12"/>
          </p:nvPr>
        </p:nvSpPr>
        <p:spPr>
          <a:xfrm>
            <a:off x="4571516" y="2206625"/>
            <a:ext cx="6003717" cy="41930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1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7002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1768681" y="1700212"/>
            <a:ext cx="8687286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408804" y="1700212"/>
            <a:ext cx="7164304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55687" y="3094892"/>
            <a:ext cx="3415698" cy="335812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7955687" y="2132856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331233"/>
            <a:ext cx="7920260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2387328"/>
            <a:ext cx="11232628" cy="392139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343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edienplatzhalter 30"/>
          <p:cNvSpPr>
            <a:spLocks noGrp="1"/>
          </p:cNvSpPr>
          <p:nvPr>
            <p:ph type="media" sz="quarter" idx="10"/>
          </p:nvPr>
        </p:nvSpPr>
        <p:spPr>
          <a:xfrm>
            <a:off x="1" y="1080932"/>
            <a:ext cx="12192000" cy="580445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Bild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8441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8023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605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7187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/>
          </p:nvPr>
        </p:nvSpPr>
        <p:spPr>
          <a:xfrm>
            <a:off x="40798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24"/>
          </p:nvPr>
        </p:nvSpPr>
        <p:spPr>
          <a:xfrm>
            <a:off x="3344830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25"/>
          </p:nvPr>
        </p:nvSpPr>
        <p:spPr>
          <a:xfrm>
            <a:off x="6307616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6"/>
          </p:nvPr>
        </p:nvSpPr>
        <p:spPr>
          <a:xfrm>
            <a:off x="925719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alten mit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7988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7570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152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6734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D8BD043-006E-4ACE-A4F3-790FDDE5DCB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8232" y="1700213"/>
            <a:ext cx="2610059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20016FA-C013-47C5-ACA5-DC04A1782DD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357569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6A78D55-410F-46A1-924A-43C720D174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7150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E4656E0-F277-48BA-B8C4-3BD7226F21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56730" y="1700213"/>
            <a:ext cx="2600307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2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Bild, 1x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75920" y="4257697"/>
            <a:ext cx="6481118" cy="209806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22"/>
          </p:nvPr>
        </p:nvSpPr>
        <p:spPr>
          <a:xfrm>
            <a:off x="407988" y="1700212"/>
            <a:ext cx="5760020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Bildplatzhalter 18"/>
          <p:cNvSpPr>
            <a:spLocks noGrp="1"/>
          </p:cNvSpPr>
          <p:nvPr>
            <p:ph type="pic" sz="quarter" idx="23"/>
          </p:nvPr>
        </p:nvSpPr>
        <p:spPr>
          <a:xfrm>
            <a:off x="407988" y="4257697"/>
            <a:ext cx="4535884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18"/>
          <p:cNvSpPr>
            <a:spLocks noGrp="1"/>
          </p:cNvSpPr>
          <p:nvPr>
            <p:ph type="pic" sz="quarter" idx="24"/>
          </p:nvPr>
        </p:nvSpPr>
        <p:spPr>
          <a:xfrm>
            <a:off x="6600056" y="1700212"/>
            <a:ext cx="5256982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2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FA1E5-F49A-4311-A010-A84185011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7524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943872" y="1556792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407989" y="1556792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881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7536160" y="1546041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931433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5543996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6312024" y="1546040"/>
            <a:ext cx="5399980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21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6276640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07988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262438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0" y="1052736"/>
            <a:ext cx="12192000" cy="58052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01491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Bild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414884" y="2106776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5"/>
          <p:cNvSpPr>
            <a:spLocks noGrp="1"/>
          </p:cNvSpPr>
          <p:nvPr>
            <p:ph type="pic" sz="quarter" idx="11"/>
          </p:nvPr>
        </p:nvSpPr>
        <p:spPr>
          <a:xfrm>
            <a:off x="3248025" y="1087445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7128537" y="3462727"/>
            <a:ext cx="3904224" cy="297294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8537" y="2106776"/>
            <a:ext cx="3904224" cy="966209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 b="1" u="none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 auf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21"/>
          </p:nvPr>
        </p:nvSpPr>
        <p:spPr>
          <a:xfrm>
            <a:off x="0" y="1083072"/>
            <a:ext cx="7478713" cy="58023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>
            <a:off x="4810540" y="1398169"/>
            <a:ext cx="5783953" cy="2359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43587" y="2064423"/>
            <a:ext cx="4517858" cy="1027141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lnSpc>
                <a:spcPct val="100000"/>
              </a:lnSpc>
              <a:buFont typeface="Wingdings" panose="05000000000000000000" pitchFamily="2" charset="2"/>
              <a:buNone/>
              <a:defRPr sz="4000" b="1" u="none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11415" y="3953158"/>
            <a:ext cx="3765923" cy="237740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974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107576" y="-171400"/>
            <a:ext cx="12411634" cy="1260025"/>
          </a:xfrm>
          <a:prstGeom prst="rect">
            <a:avLst/>
          </a:prstGeom>
          <a:solidFill>
            <a:srgbClr val="4D4D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544" y="194980"/>
            <a:ext cx="1310742" cy="313200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1784632" y="649514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92744BD-FF77-4313-A0F0-F1E268000803}" type="slidenum">
              <a:rPr lang="de-DE" sz="1000" smtClean="0">
                <a:solidFill>
                  <a:schemeClr val="tx2"/>
                </a:solidFill>
              </a:rPr>
              <a:t>‹#›</a:t>
            </a:fld>
            <a:endParaRPr lang="de-DE" sz="1000" dirty="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0B190D-1E7C-4528-84DA-18D938C267B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82973"/>
            <a:ext cx="1732054" cy="55103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194334"/>
            <a:ext cx="1512168" cy="26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5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662" r:id="rId8"/>
    <p:sldLayoutId id="2147483663" r:id="rId9"/>
    <p:sldLayoutId id="2147483686" r:id="rId10"/>
    <p:sldLayoutId id="2147483688" r:id="rId11"/>
    <p:sldLayoutId id="2147483687" r:id="rId12"/>
    <p:sldLayoutId id="2147483689" r:id="rId13"/>
    <p:sldLayoutId id="2147483690" r:id="rId14"/>
    <p:sldLayoutId id="2147483691" r:id="rId15"/>
    <p:sldLayoutId id="2147483692" r:id="rId16"/>
    <p:sldLayoutId id="2147483694" r:id="rId17"/>
    <p:sldLayoutId id="2147483695" r:id="rId18"/>
    <p:sldLayoutId id="2147483761" r:id="rId19"/>
    <p:sldLayoutId id="2147483693" r:id="rId20"/>
    <p:sldLayoutId id="2147483696" r:id="rId21"/>
    <p:sldLayoutId id="2147483697" r:id="rId22"/>
    <p:sldLayoutId id="2147483762" r:id="rId23"/>
    <p:sldLayoutId id="2147483769" r:id="rId24"/>
  </p:sldLayoutIdLst>
  <p:hf hdr="0" ft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000" b="0" i="0" kern="12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49238" indent="-249238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1pPr>
      <a:lvl2pPr marL="5413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2pPr>
      <a:lvl3pPr marL="804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3pPr>
      <a:lvl4pPr marL="10747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4pPr>
      <a:lvl5pPr marL="1439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57" userDrawn="1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346" userDrawn="1">
          <p15:clr>
            <a:srgbClr val="A4A3A4"/>
          </p15:clr>
        </p15:guide>
        <p15:guide id="7" orient="horz" pos="107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slide" Target="slide10.xml"/><Relationship Id="rId3" Type="http://schemas.openxmlformats.org/officeDocument/2006/relationships/tags" Target="../tags/tag64.xml"/><Relationship Id="rId21" Type="http://schemas.openxmlformats.org/officeDocument/2006/relationships/slide" Target="slide4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slide" Target="slide12.xml"/><Relationship Id="rId2" Type="http://schemas.openxmlformats.org/officeDocument/2006/relationships/tags" Target="../tags/tag63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10" Type="http://schemas.openxmlformats.org/officeDocument/2006/relationships/tags" Target="../tags/tag71.xml"/><Relationship Id="rId19" Type="http://schemas.openxmlformats.org/officeDocument/2006/relationships/slide" Target="slide8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tags" Target="../tags/tag89.xml"/><Relationship Id="rId18" Type="http://schemas.openxmlformats.org/officeDocument/2006/relationships/slide" Target="slide10.xml"/><Relationship Id="rId3" Type="http://schemas.openxmlformats.org/officeDocument/2006/relationships/tags" Target="../tags/tag79.xml"/><Relationship Id="rId21" Type="http://schemas.openxmlformats.org/officeDocument/2006/relationships/slide" Target="slide4.xml"/><Relationship Id="rId7" Type="http://schemas.openxmlformats.org/officeDocument/2006/relationships/tags" Target="../tags/tag83.xml"/><Relationship Id="rId12" Type="http://schemas.openxmlformats.org/officeDocument/2006/relationships/tags" Target="../tags/tag88.xml"/><Relationship Id="rId17" Type="http://schemas.openxmlformats.org/officeDocument/2006/relationships/slide" Target="slide12.xml"/><Relationship Id="rId2" Type="http://schemas.openxmlformats.org/officeDocument/2006/relationships/tags" Target="../tags/tag78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tags" Target="../tags/tag87.xml"/><Relationship Id="rId5" Type="http://schemas.openxmlformats.org/officeDocument/2006/relationships/tags" Target="../tags/tag81.xml"/><Relationship Id="rId15" Type="http://schemas.openxmlformats.org/officeDocument/2006/relationships/tags" Target="../tags/tag91.xml"/><Relationship Id="rId10" Type="http://schemas.openxmlformats.org/officeDocument/2006/relationships/tags" Target="../tags/tag86.xml"/><Relationship Id="rId19" Type="http://schemas.openxmlformats.org/officeDocument/2006/relationships/slide" Target="slide8.xml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4" Type="http://schemas.openxmlformats.org/officeDocument/2006/relationships/tags" Target="../tags/tag90.xml"/><Relationship Id="rId2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" Target="slide10.xml"/><Relationship Id="rId3" Type="http://schemas.openxmlformats.org/officeDocument/2006/relationships/tags" Target="../tags/tag4.xml"/><Relationship Id="rId21" Type="http://schemas.openxmlformats.org/officeDocument/2006/relationships/slide" Target="slide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" Target="slide1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" Target="slide8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slide" Target="slide10.xml"/><Relationship Id="rId3" Type="http://schemas.openxmlformats.org/officeDocument/2006/relationships/tags" Target="../tags/tag19.xml"/><Relationship Id="rId21" Type="http://schemas.openxmlformats.org/officeDocument/2006/relationships/slide" Target="slide4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slide" Target="slide12.xml"/><Relationship Id="rId2" Type="http://schemas.openxmlformats.org/officeDocument/2006/relationships/tags" Target="../tags/tag18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10" Type="http://schemas.openxmlformats.org/officeDocument/2006/relationships/tags" Target="../tags/tag26.xml"/><Relationship Id="rId19" Type="http://schemas.openxmlformats.org/officeDocument/2006/relationships/slide" Target="slide8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slide" Target="slide10.xml"/><Relationship Id="rId3" Type="http://schemas.openxmlformats.org/officeDocument/2006/relationships/tags" Target="../tags/tag34.xml"/><Relationship Id="rId21" Type="http://schemas.openxmlformats.org/officeDocument/2006/relationships/slide" Target="slide4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slide" Target="slide12.xml"/><Relationship Id="rId2" Type="http://schemas.openxmlformats.org/officeDocument/2006/relationships/tags" Target="../tags/tag33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10" Type="http://schemas.openxmlformats.org/officeDocument/2006/relationships/tags" Target="../tags/tag41.xml"/><Relationship Id="rId19" Type="http://schemas.openxmlformats.org/officeDocument/2006/relationships/slide" Target="slide8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tags" Target="../tags/tag59.xml"/><Relationship Id="rId18" Type="http://schemas.openxmlformats.org/officeDocument/2006/relationships/slide" Target="slide10.xml"/><Relationship Id="rId3" Type="http://schemas.openxmlformats.org/officeDocument/2006/relationships/tags" Target="../tags/tag49.xml"/><Relationship Id="rId21" Type="http://schemas.openxmlformats.org/officeDocument/2006/relationships/slide" Target="slide4.xml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17" Type="http://schemas.openxmlformats.org/officeDocument/2006/relationships/slide" Target="slide12.xml"/><Relationship Id="rId2" Type="http://schemas.openxmlformats.org/officeDocument/2006/relationships/tags" Target="../tags/tag48.xml"/><Relationship Id="rId16" Type="http://schemas.openxmlformats.org/officeDocument/2006/relationships/slideLayout" Target="../slideLayouts/slideLayout24.xml"/><Relationship Id="rId20" Type="http://schemas.openxmlformats.org/officeDocument/2006/relationships/slide" Target="slide6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5" Type="http://schemas.openxmlformats.org/officeDocument/2006/relationships/tags" Target="../tags/tag51.xml"/><Relationship Id="rId15" Type="http://schemas.openxmlformats.org/officeDocument/2006/relationships/tags" Target="../tags/tag61.xml"/><Relationship Id="rId10" Type="http://schemas.openxmlformats.org/officeDocument/2006/relationships/tags" Target="../tags/tag56.xml"/><Relationship Id="rId19" Type="http://schemas.openxmlformats.org/officeDocument/2006/relationships/slide" Target="slide8.xml"/><Relationship Id="rId4" Type="http://schemas.openxmlformats.org/officeDocument/2006/relationships/tags" Target="../tags/tag50.xml"/><Relationship Id="rId9" Type="http://schemas.openxmlformats.org/officeDocument/2006/relationships/tags" Target="../tags/tag55.xml"/><Relationship Id="rId14" Type="http://schemas.openxmlformats.org/officeDocument/2006/relationships/tags" Target="../tags/tag60.xml"/><Relationship Id="rId2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54" y="720228"/>
            <a:ext cx="1310742" cy="3132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770574" y="3946748"/>
            <a:ext cx="5829482" cy="1670176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Supply chain as an attack chain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54"/>
          <a:stretch/>
        </p:blipFill>
        <p:spPr>
          <a:xfrm>
            <a:off x="6600057" y="724306"/>
            <a:ext cx="1649882" cy="40043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696400" y="6447819"/>
            <a:ext cx="236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845B62A-680D-42E4-A22A-E1CA3316CB64}" type="datetime2">
              <a:rPr lang="de-DE" sz="1200" smtClean="0">
                <a:solidFill>
                  <a:schemeClr val="tx2"/>
                </a:solidFill>
              </a:rPr>
              <a:t>Dienstag, 21. Juli 2020</a:t>
            </a:fld>
            <a:endParaRPr lang="de-DE" sz="1200" dirty="0">
              <a:solidFill>
                <a:schemeClr val="tx2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90" y="724306"/>
            <a:ext cx="1512163" cy="26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63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hlinkClick r:id="rId17" action="ppaction://hlinksldjump"/>
            <a:extLst>
              <a:ext uri="{FF2B5EF4-FFF2-40B4-BE49-F238E27FC236}">
                <a16:creationId xmlns:a16="http://schemas.microsoft.com/office/drawing/2014/main" id="{6053B83D-6901-4684-870C-1A5C9B957A5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96138325-5CFF-47AF-91F3-DC91D85B43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C200AE2-AE6D-4675-858E-467CCA42B4F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355465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AE79D055-8A7F-43F0-9A6F-29DE228D16D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3" name="Rechteck 12">
            <a:hlinkClick r:id="rId18" action="ppaction://hlinksldjump"/>
            <a:extLst>
              <a:ext uri="{FF2B5EF4-FFF2-40B4-BE49-F238E27FC236}">
                <a16:creationId xmlns:a16="http://schemas.microsoft.com/office/drawing/2014/main" id="{AC5DD580-6F62-48FE-8F06-3EBBE0626D3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8610DF82-3071-4EC4-B18D-077E10DDE4B2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hteck 10">
            <a:hlinkClick r:id="rId19" action="ppaction://hlinksldjump"/>
            <a:extLst>
              <a:ext uri="{FF2B5EF4-FFF2-40B4-BE49-F238E27FC236}">
                <a16:creationId xmlns:a16="http://schemas.microsoft.com/office/drawing/2014/main" id="{C144C544-F9BA-4AB5-A34E-5F08A0A0F61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6CFC428A-6D95-48C7-AB52-5C69BF69B1D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9" name="Rechteck 8">
            <a:hlinkClick r:id="rId20" action="ppaction://hlinksldjump"/>
            <a:extLst>
              <a:ext uri="{FF2B5EF4-FFF2-40B4-BE49-F238E27FC236}">
                <a16:creationId xmlns:a16="http://schemas.microsoft.com/office/drawing/2014/main" id="{574536D4-CA4E-4EC8-BD5B-0C963B39ABF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94FD28FC-DD77-4B5C-8952-B431E8928D9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hteck 6">
            <a:hlinkClick r:id="rId21" action="ppaction://hlinksldjump"/>
            <a:extLst>
              <a:ext uri="{FF2B5EF4-FFF2-40B4-BE49-F238E27FC236}">
                <a16:creationId xmlns:a16="http://schemas.microsoft.com/office/drawing/2014/main" id="{3D6C3B32-6FA5-4CCC-82EF-A5F52E4E681C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300D3E37-C87B-45FA-A8F9-2DED9E43C6F8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9245DE31-2F0D-4717-BBDD-407ADC8D1714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7D88675-716F-4678-AB7E-207BD88081A3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2880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Where do I start?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Supply Chain as an attack chain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Developing a robust supply chain cybersecurity program is complex </a:t>
            </a:r>
          </a:p>
          <a:p>
            <a:r>
              <a:rPr lang="en-US" dirty="0"/>
              <a:t>Risk-based prioritization approach</a:t>
            </a:r>
          </a:p>
          <a:p>
            <a:r>
              <a:rPr lang="en-US" dirty="0"/>
              <a:t>Policy, supplier contracts, resource allocation and investment </a:t>
            </a:r>
          </a:p>
          <a:p>
            <a:r>
              <a:rPr lang="en-US" dirty="0"/>
              <a:t>How to start: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Conduct a maturity assessment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Identify key risks throughout your supply chain lifecycle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Decompose your policy, supplier contracts, resource allocation, and investment in key product lines</a:t>
            </a:r>
          </a:p>
        </p:txBody>
      </p:sp>
    </p:spTree>
    <p:extLst>
      <p:ext uri="{BB962C8B-B14F-4D97-AF65-F5344CB8AC3E}">
        <p14:creationId xmlns:p14="http://schemas.microsoft.com/office/powerpoint/2010/main" val="3758611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60CF1B53-9B23-4A03-95D4-016E6664CD0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725F34EA-D88A-4FB3-8184-3C20C9416D8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hteck 14">
            <a:hlinkClick r:id="rId17" action="ppaction://hlinksldjump"/>
            <a:extLst>
              <a:ext uri="{FF2B5EF4-FFF2-40B4-BE49-F238E27FC236}">
                <a16:creationId xmlns:a16="http://schemas.microsoft.com/office/drawing/2014/main" id="{AF67995B-2BED-4EFB-B1FB-8EB3E08D0B5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9F05DB15-32D5-4662-86C2-4D4AE52DE99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3" name="Rechteck 12">
            <a:hlinkClick r:id="rId18" action="ppaction://hlinksldjump"/>
            <a:extLst>
              <a:ext uri="{FF2B5EF4-FFF2-40B4-BE49-F238E27FC236}">
                <a16:creationId xmlns:a16="http://schemas.microsoft.com/office/drawing/2014/main" id="{8B237B55-CAFC-40FC-ADC4-D25D183F2F7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1B3A8889-A695-4066-8D2B-8B543CB190A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hteck 10">
            <a:hlinkClick r:id="rId19" action="ppaction://hlinksldjump"/>
            <a:extLst>
              <a:ext uri="{FF2B5EF4-FFF2-40B4-BE49-F238E27FC236}">
                <a16:creationId xmlns:a16="http://schemas.microsoft.com/office/drawing/2014/main" id="{9F078EEA-FBF4-4CD2-8226-FCBE0F802C6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6E25B834-75EE-426A-91F4-AB77075F623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9" name="Rechteck 8">
            <a:hlinkClick r:id="rId20" action="ppaction://hlinksldjump"/>
            <a:extLst>
              <a:ext uri="{FF2B5EF4-FFF2-40B4-BE49-F238E27FC236}">
                <a16:creationId xmlns:a16="http://schemas.microsoft.com/office/drawing/2014/main" id="{CBED5AFD-255F-41B3-BEF6-A48943A2B27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136BD27C-6617-406A-9A9F-D92AC49E7BA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hteck 6">
            <a:hlinkClick r:id="rId21" action="ppaction://hlinksldjump"/>
            <a:extLst>
              <a:ext uri="{FF2B5EF4-FFF2-40B4-BE49-F238E27FC236}">
                <a16:creationId xmlns:a16="http://schemas.microsoft.com/office/drawing/2014/main" id="{34721F1A-7DC0-4917-AE9B-4A80B1FD6F4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810AAC46-FB75-4625-B781-303B3EEFC34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D4C57E51-92B5-4943-A91C-854EB567E615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5897AAB-3743-4346-80FA-09623B77071C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0124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Supply chain cybersecurity as a differentiator </a:t>
            </a:r>
            <a:endParaRPr lang="en-US" b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Supply Chain as an attack chain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Risks and expectations of your supply chain cybersecurity are increasing as threats</a:t>
            </a:r>
          </a:p>
          <a:p>
            <a:pPr marL="2698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Supply chain becomes an attack chain</a:t>
            </a:r>
            <a:r>
              <a:rPr lang="en-US" dirty="0"/>
              <a:t> </a:t>
            </a:r>
            <a:endParaRPr lang="de-DE" dirty="0"/>
          </a:p>
          <a:p>
            <a:r>
              <a:rPr lang="en-US" dirty="0"/>
              <a:t>develop a robust maturity model</a:t>
            </a:r>
          </a:p>
          <a:p>
            <a:pPr marL="2698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help identify your vulnerabilities</a:t>
            </a:r>
          </a:p>
          <a:p>
            <a:pPr marL="2698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develop a roadmap to reduce your risks. </a:t>
            </a:r>
          </a:p>
          <a:p>
            <a:r>
              <a:rPr lang="en-US" dirty="0"/>
              <a:t>Robust supply chain cyber risk management</a:t>
            </a:r>
          </a:p>
          <a:p>
            <a:pPr marL="2698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close vulnerabilities</a:t>
            </a:r>
          </a:p>
          <a:p>
            <a:pPr marL="2698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making you less of a target for attackers while helping you meet and even shape your customer expectations</a:t>
            </a:r>
            <a:endParaRPr lang="en-US" dirty="0">
              <a:sym typeface="Wingdings" panose="05000000000000000000" pitchFamily="2" charset="2"/>
            </a:endParaRPr>
          </a:p>
          <a:p>
            <a:pPr marL="269875" lvl="1" indent="0">
              <a:buNone/>
            </a:pPr>
            <a:endParaRPr lang="en-U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E08F916-CF60-472C-8EFA-4AEA49F4ED3B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07988" y="5770283"/>
            <a:ext cx="11449050" cy="546970"/>
          </a:xfrm>
          <a:prstGeom prst="rect">
            <a:avLst/>
          </a:prstGeom>
          <a:solidFill>
            <a:srgbClr val="53ABC9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90000" tIns="18000" rIns="90000" bIns="1800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build a foundationally stronger supply chain cybersecurity program </a:t>
            </a:r>
            <a:endParaRPr lang="de-DE" sz="1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295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hlinkClick r:id="rId17" action="ppaction://hlinksldjump"/>
            <a:extLst>
              <a:ext uri="{FF2B5EF4-FFF2-40B4-BE49-F238E27FC236}">
                <a16:creationId xmlns:a16="http://schemas.microsoft.com/office/drawing/2014/main" id="{DCA23241-8B45-4785-A41C-4F2F137DEFC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8ED99F76-6344-41BA-BD89-BDBB7EE3519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18" action="ppaction://hlinksldjump"/>
            <a:extLst>
              <a:ext uri="{FF2B5EF4-FFF2-40B4-BE49-F238E27FC236}">
                <a16:creationId xmlns:a16="http://schemas.microsoft.com/office/drawing/2014/main" id="{44A34074-8D8B-4565-B615-938EF7A8736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D0A723B3-3217-4457-9E20-ACD3F01CF5D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19" action="ppaction://hlinksldjump"/>
            <a:extLst>
              <a:ext uri="{FF2B5EF4-FFF2-40B4-BE49-F238E27FC236}">
                <a16:creationId xmlns:a16="http://schemas.microsoft.com/office/drawing/2014/main" id="{6C5F935A-B48B-4A9C-B5B1-5E4A314A31C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676123C6-DFF1-4039-B91F-924E32E241E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hlinkClick r:id="rId20" action="ppaction://hlinksldjump"/>
            <a:extLst>
              <a:ext uri="{FF2B5EF4-FFF2-40B4-BE49-F238E27FC236}">
                <a16:creationId xmlns:a16="http://schemas.microsoft.com/office/drawing/2014/main" id="{34B6EE81-A5A7-412B-94BF-809E45F93B9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C6279898-3FB3-4BF2-97D2-6670364307B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hlinkClick r:id="rId21" action="ppaction://hlinksldjump"/>
            <a:extLst>
              <a:ext uri="{FF2B5EF4-FFF2-40B4-BE49-F238E27FC236}">
                <a16:creationId xmlns:a16="http://schemas.microsoft.com/office/drawing/2014/main" id="{A248D918-5A7E-4962-8291-D8F292303479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A6283244-4833-4824-80E9-66B69BA4A6C2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83D96B3-E602-4541-8013-669639DBB85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58897" y="170021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10649C0F-F3A8-40CC-88C7-22D6E89BEA38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16C34D17-EE11-42F3-9036-60ED3AD47F9E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CDA5B3-CCEF-4C28-8D0F-D0B4E31383CF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887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Supply Chain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attack</a:t>
            </a:r>
            <a:r>
              <a:rPr lang="de-DE" dirty="0"/>
              <a:t> </a:t>
            </a:r>
            <a:r>
              <a:rPr lang="de-DE" dirty="0" err="1"/>
              <a:t>chain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Threat actors typically target organizations supply chains through two vectors: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Adversarial supply chain operations to (ASCO To) </a:t>
            </a:r>
            <a:r>
              <a:rPr lang="en-US" dirty="0">
                <a:sym typeface="Wingdings" panose="05000000000000000000" pitchFamily="2" charset="2"/>
              </a:rPr>
              <a:t>Direct</a:t>
            </a:r>
            <a:endParaRPr lang="en-US" dirty="0"/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Adversarial Supply Chain operations through (ASCO Through)</a:t>
            </a:r>
            <a:r>
              <a:rPr lang="en-US" dirty="0">
                <a:sym typeface="Wingdings" panose="05000000000000000000" pitchFamily="2" charset="2"/>
              </a:rPr>
              <a:t> Indirect</a:t>
            </a:r>
            <a:endParaRPr lang="en-US" dirty="0"/>
          </a:p>
          <a:p>
            <a:pPr marL="612775" lvl="1" indent="-342900">
              <a:buFont typeface="+mj-lt"/>
              <a:buAutoNum type="arabicPeriod"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BD9B9FE-471C-4ACA-8118-2562B7239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3809103"/>
            <a:ext cx="5544616" cy="249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81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hlinkClick r:id="rId17" action="ppaction://hlinksldjump"/>
            <a:extLst>
              <a:ext uri="{FF2B5EF4-FFF2-40B4-BE49-F238E27FC236}">
                <a16:creationId xmlns:a16="http://schemas.microsoft.com/office/drawing/2014/main" id="{197BE21C-6379-4D46-B069-D2A10529144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60382909-EBD4-453C-8114-E66BCB872FC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18" action="ppaction://hlinksldjump"/>
            <a:extLst>
              <a:ext uri="{FF2B5EF4-FFF2-40B4-BE49-F238E27FC236}">
                <a16:creationId xmlns:a16="http://schemas.microsoft.com/office/drawing/2014/main" id="{C953D128-665F-4C31-A6F9-EDF26401A9D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690145ED-FEB5-4484-948B-CDA01AED83E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19" action="ppaction://hlinksldjump"/>
            <a:extLst>
              <a:ext uri="{FF2B5EF4-FFF2-40B4-BE49-F238E27FC236}">
                <a16:creationId xmlns:a16="http://schemas.microsoft.com/office/drawing/2014/main" id="{33E9D1BA-1262-41EB-B7F9-0C802B08960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9F17F387-A01B-4736-A1CB-E5B27F6C75B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hlinkClick r:id="rId20" action="ppaction://hlinksldjump"/>
            <a:extLst>
              <a:ext uri="{FF2B5EF4-FFF2-40B4-BE49-F238E27FC236}">
                <a16:creationId xmlns:a16="http://schemas.microsoft.com/office/drawing/2014/main" id="{B1BFEE32-ED10-4516-B584-094A37AA6D6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50352C99-5CD9-47D4-B7B1-81251548EC1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53A48E4-B592-444F-B57B-B6619746B820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58897" y="216382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9742D62F-9B37-453C-8658-F8ABDF479D6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hteck 6">
            <a:hlinkClick r:id="rId21" action="ppaction://hlinksldjump"/>
            <a:extLst>
              <a:ext uri="{FF2B5EF4-FFF2-40B4-BE49-F238E27FC236}">
                <a16:creationId xmlns:a16="http://schemas.microsoft.com/office/drawing/2014/main" id="{CB879CFB-9377-4F7D-A030-ECB84974B2C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ED2A188E-71E5-45E7-B6BA-4033B8ACBEA0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CF686D92-9B7D-4C72-9CD4-C55328201CBE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625B706-B609-4654-B74F-25DC9B90DDEF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03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Dangerous combination of hidden risks and higher expectations 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Supply Chain as an attack chain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If one of your suppliers lacks security controls, you may absorb their vulnerabilities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brand damage, operational stoppage, legal exposure, canceled sales, and government sanctions</a:t>
            </a:r>
            <a:endParaRPr lang="en-US" dirty="0"/>
          </a:p>
          <a:p>
            <a:r>
              <a:rPr lang="en-US" dirty="0"/>
              <a:t>Companies and governments around the world are realizing that the supply chain is an ideal way for attackers to quietly infiltrate their networks and infect a system well before customers place an order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prioritizing supply chain cybersecurity </a:t>
            </a:r>
          </a:p>
        </p:txBody>
      </p:sp>
    </p:spTree>
    <p:extLst>
      <p:ext uri="{BB962C8B-B14F-4D97-AF65-F5344CB8AC3E}">
        <p14:creationId xmlns:p14="http://schemas.microsoft.com/office/powerpoint/2010/main" val="245278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hlinkClick r:id="rId17" action="ppaction://hlinksldjump"/>
            <a:extLst>
              <a:ext uri="{FF2B5EF4-FFF2-40B4-BE49-F238E27FC236}">
                <a16:creationId xmlns:a16="http://schemas.microsoft.com/office/drawing/2014/main" id="{EE967FE7-6CAE-4ABE-B70E-49275B09CF8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33083627-57BB-44EF-9ADF-526CA312BAB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18" action="ppaction://hlinksldjump"/>
            <a:extLst>
              <a:ext uri="{FF2B5EF4-FFF2-40B4-BE49-F238E27FC236}">
                <a16:creationId xmlns:a16="http://schemas.microsoft.com/office/drawing/2014/main" id="{9F81B49E-C1B1-46DB-9368-8231EE61CF7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5DDF1607-1711-45DB-90E0-B8CF35DBB7A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19" action="ppaction://hlinksldjump"/>
            <a:extLst>
              <a:ext uri="{FF2B5EF4-FFF2-40B4-BE49-F238E27FC236}">
                <a16:creationId xmlns:a16="http://schemas.microsoft.com/office/drawing/2014/main" id="{19830C15-4EE1-465F-AC31-EC0F5940FB5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EFC90A9A-A08B-4865-AB60-06CD5DCE619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0EADF98-EE67-4D01-9CBF-7CDCC82E1B3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262743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B7817222-D98A-432F-B71D-E20EA5DB710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9" name="Rechteck 8">
            <a:hlinkClick r:id="rId20" action="ppaction://hlinksldjump"/>
            <a:extLst>
              <a:ext uri="{FF2B5EF4-FFF2-40B4-BE49-F238E27FC236}">
                <a16:creationId xmlns:a16="http://schemas.microsoft.com/office/drawing/2014/main" id="{EA6D7152-83F3-41D2-9D23-C7E0A787C70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891146D7-E389-4E74-9E4A-FBD978E6A096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hteck 6">
            <a:hlinkClick r:id="rId21" action="ppaction://hlinksldjump"/>
            <a:extLst>
              <a:ext uri="{FF2B5EF4-FFF2-40B4-BE49-F238E27FC236}">
                <a16:creationId xmlns:a16="http://schemas.microsoft.com/office/drawing/2014/main" id="{9F916860-05E0-4558-B57B-4A60F9EBB28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B66AE6BE-DC79-42E6-B5CC-72FF805906B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DE38F94E-C383-4CA7-8238-BD83D99AC55A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BD2BBC3-7CAD-4BAB-8A52-2CFF6D223847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110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Increasing expectations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Supply Chain as an attack chain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dirty="0"/>
              <a:t>Lack of visibility </a:t>
            </a:r>
            <a:r>
              <a:rPr lang="en-US" sz="1800" dirty="0"/>
              <a:t>(Limited visibility across the supply chain regarding exposure and controls)</a:t>
            </a:r>
          </a:p>
          <a:p>
            <a:r>
              <a:rPr lang="en-US" b="1" dirty="0"/>
              <a:t>Dynamic Threat </a:t>
            </a:r>
            <a:r>
              <a:rPr lang="en-US" sz="1800" dirty="0"/>
              <a:t>(The evolving capabilities of well-resourced and determined adversaries means that „point in time“ solutions are insufficient)</a:t>
            </a:r>
          </a:p>
          <a:p>
            <a:r>
              <a:rPr lang="en-US" b="1" dirty="0"/>
              <a:t>External Dependencies </a:t>
            </a:r>
            <a:r>
              <a:rPr lang="en-US" sz="1800" dirty="0"/>
              <a:t>(Companies cannot ensure part integrity on their own – they will need participation from suppliers and other business partners)</a:t>
            </a:r>
          </a:p>
          <a:p>
            <a:r>
              <a:rPr lang="en-US" b="1" dirty="0"/>
              <a:t>Cross-Functional Challenge </a:t>
            </a:r>
            <a:r>
              <a:rPr lang="en-US" sz="1800" dirty="0"/>
              <a:t>(Requires change and collaboration from various internal business functions to collectively manage cyber risk throughout the supply chain)</a:t>
            </a:r>
          </a:p>
          <a:p>
            <a:r>
              <a:rPr lang="en-US" b="1" dirty="0"/>
              <a:t>Decision Making </a:t>
            </a:r>
            <a:r>
              <a:rPr lang="en-US" sz="1800" dirty="0"/>
              <a:t>(Increased information requires new strategic and tactical decision-making processes)</a:t>
            </a:r>
          </a:p>
        </p:txBody>
      </p:sp>
    </p:spTree>
    <p:extLst>
      <p:ext uri="{BB962C8B-B14F-4D97-AF65-F5344CB8AC3E}">
        <p14:creationId xmlns:p14="http://schemas.microsoft.com/office/powerpoint/2010/main" val="3606263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hlinkClick r:id="rId17" action="ppaction://hlinksldjump"/>
            <a:extLst>
              <a:ext uri="{FF2B5EF4-FFF2-40B4-BE49-F238E27FC236}">
                <a16:creationId xmlns:a16="http://schemas.microsoft.com/office/drawing/2014/main" id="{F292D2C8-9AE6-442A-98F4-298C1157A97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01826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Supply chain cybersecurity as a differentiator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17" action="ppaction://hlinksldjump"/>
            <a:extLst>
              <a:ext uri="{FF2B5EF4-FFF2-40B4-BE49-F238E27FC236}">
                <a16:creationId xmlns:a16="http://schemas.microsoft.com/office/drawing/2014/main" id="{DC949398-4DC3-4E50-BEE6-41977534513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18" action="ppaction://hlinksldjump"/>
            <a:extLst>
              <a:ext uri="{FF2B5EF4-FFF2-40B4-BE49-F238E27FC236}">
                <a16:creationId xmlns:a16="http://schemas.microsoft.com/office/drawing/2014/main" id="{A6149794-806B-45DB-9051-A33D2B3A6D7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355465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Where do I start?</a:t>
            </a:r>
          </a:p>
        </p:txBody>
      </p:sp>
      <p:sp>
        <p:nvSpPr>
          <p:cNvPr id="14" name="Rechteck 13">
            <a:hlinkClick r:id="rId18" action="ppaction://hlinksldjump"/>
            <a:extLst>
              <a:ext uri="{FF2B5EF4-FFF2-40B4-BE49-F238E27FC236}">
                <a16:creationId xmlns:a16="http://schemas.microsoft.com/office/drawing/2014/main" id="{5E7B3180-57B8-4DF0-9533-636C0432475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BEE0335-C132-4C02-9262-CF1A8E1BDD5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09104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hteck 11">
            <a:hlinkClick r:id="rId19" action="ppaction://hlinksldjump"/>
            <a:extLst>
              <a:ext uri="{FF2B5EF4-FFF2-40B4-BE49-F238E27FC236}">
                <a16:creationId xmlns:a16="http://schemas.microsoft.com/office/drawing/2014/main" id="{03952808-30B4-4ECC-9FBC-4E4817A2276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09104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How to create both a secure and compliant capability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hteck 10">
            <a:hlinkClick r:id="rId19" action="ppaction://hlinksldjump"/>
            <a:extLst>
              <a:ext uri="{FF2B5EF4-FFF2-40B4-BE49-F238E27FC236}">
                <a16:creationId xmlns:a16="http://schemas.microsoft.com/office/drawing/2014/main" id="{AF48C1C2-17FA-4D90-B2F2-C81388ED541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0" action="ppaction://hlinksldjump"/>
            <a:extLst>
              <a:ext uri="{FF2B5EF4-FFF2-40B4-BE49-F238E27FC236}">
                <a16:creationId xmlns:a16="http://schemas.microsoft.com/office/drawing/2014/main" id="{C493C660-F8A3-46F9-88D6-2159022E97E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262743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Increasing expectations</a:t>
            </a:r>
          </a:p>
        </p:txBody>
      </p:sp>
      <p:sp>
        <p:nvSpPr>
          <p:cNvPr id="9" name="Rechteck 8">
            <a:hlinkClick r:id="rId20" action="ppaction://hlinksldjump"/>
            <a:extLst>
              <a:ext uri="{FF2B5EF4-FFF2-40B4-BE49-F238E27FC236}">
                <a16:creationId xmlns:a16="http://schemas.microsoft.com/office/drawing/2014/main" id="{F2D9498C-29D2-4514-A201-19D3C6BB3DDF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1" action="ppaction://hlinksldjump"/>
            <a:extLst>
              <a:ext uri="{FF2B5EF4-FFF2-40B4-BE49-F238E27FC236}">
                <a16:creationId xmlns:a16="http://schemas.microsoft.com/office/drawing/2014/main" id="{EC51F9FA-B6F7-4235-BD2C-B96FA4FAA0A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16382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Dangerous combination of hidden risks and higher expectations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hteck 6">
            <a:hlinkClick r:id="rId21" action="ppaction://hlinksldjump"/>
            <a:extLst>
              <a:ext uri="{FF2B5EF4-FFF2-40B4-BE49-F238E27FC236}">
                <a16:creationId xmlns:a16="http://schemas.microsoft.com/office/drawing/2014/main" id="{D9631D3E-F17A-4DC0-9430-E43BB6356C4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2" action="ppaction://hlinksldjump"/>
            <a:extLst>
              <a:ext uri="{FF2B5EF4-FFF2-40B4-BE49-F238E27FC236}">
                <a16:creationId xmlns:a16="http://schemas.microsoft.com/office/drawing/2014/main" id="{8041D4A6-C8D4-4F12-9C22-25427AA1895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1700213"/>
            <a:ext cx="6359114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2" action="ppaction://hlinksldjump"/>
            <a:extLst>
              <a:ext uri="{FF2B5EF4-FFF2-40B4-BE49-F238E27FC236}">
                <a16:creationId xmlns:a16="http://schemas.microsoft.com/office/drawing/2014/main" id="{EC6437D5-39DE-4660-AD94-05DC28E281BA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rgbClr val="53ABC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A7FEC78-D1B7-4FF9-B239-8A90BA9D109B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2601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A04866F-D2CC-4CEC-B6D3-786CD8E323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How to create both a secure and compliant capability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D02447-DFDF-4E9C-9A7E-8F2E67EDE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Supply Chain as an attack chain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6E866-02E6-4DB1-9FD9-ED8176623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771F43-4A7A-48EC-8A1A-6038CB86BB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There is no formula for security 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</a:t>
            </a:r>
            <a:r>
              <a:rPr lang="en-US" sz="1800" dirty="0"/>
              <a:t>highly individualized problem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standards can be a generic solution (A maturity approach is not “one size fits all “)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Then, within a well-established structure, decide where you need to invest and develop</a:t>
            </a:r>
          </a:p>
          <a:p>
            <a:r>
              <a:rPr lang="en-US" dirty="0"/>
              <a:t>Focusing on your maturity provides you with an opportunity to identify where your program stands today, where it must be in the future </a:t>
            </a:r>
          </a:p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allows you to focus on increasing your overall security and to stay ahead of the curve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35512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EE4P_AGENDAWIZARD" val="&lt;ee4p&gt;&lt;layouts&gt;&lt;layout name=&quot;Box 1&quot; id=&quot;1_1&quot;&gt;&lt;standard&gt;&lt;textframe horizontalAnchor=&quot;1&quot; marginBottom=&quot;6&quot; marginLeft=&quot;0&quot; marginRight=&quot;0&quot; marginTop=&quot;6&quot; orientation=&quot;1&quot; verticalAnchor=&quot;1&quot; /&gt;&lt;font name=&quot;Arial&quot; bold=&quot;0&quot; italic=&quot;0&quot; color=&quot;13&quot; /&gt;&lt;paragraphformat firstLineIndent=&quot;0&quot; leftIndent=&quot;0&quot; rightIndent=&quot;0&quot; lineRuleBefore=&quot;&quot; lineRuleWithin=&quot;&quot; lineRuleAfter=&quot;&quot; spaceBefore=&quot;&quot; spaceWithin=&quot;&quot; spaceAfter=&quot;&quot; /&gt;&lt;fill visible=&quot;0&quot; /&gt;&lt;line visible=&quot;0&quot; /&gt;&lt;bulletformat visible=&quot;0&quot; /&gt;&lt;/standard&gt;&lt;agenda name=&quot;New Agenda&quot; title=&quot;Agenda&quot; subtitle=&quot;&quot; sizingModeId=&quot;2&quot; fontSize=&quot;16&quot; fontSizeAuto=&quot;1&quot; startTime=&quot;540&quot; timeFormatId=&quot;1&quot; startItemNo=&quot;1&quot; createSingleAgendaSlide=&quot;1&quot; createSeparatingSlides=&quot;1&quot; createBackupSlide=&quot;1&quot; /&gt;&lt;columns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/&gt;&lt;column field=&quot;responsible&quot; label=&quot;Responsible&quot; visible=&quot;1&quot; checked=&quot;1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1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position left=&quot;31.125&quot; top=&quot;133.875&quot; width=&quot;657.75&quot; height=&quot;328.875&quot; /&gt;&lt;!--&#10;      &lt;subtitle&gt;&#10;        &lt;position left=&quot;31.25&quot; top=&quot;92.00031&quot; width=&quot;657.75&quot; height=&quot;19.25&quot;/&gt;&#10;        &lt;font size=&quot;16&quot;/&gt;&#10;        &lt;textframe marginBottom=&quot;0&quot; marginTop=&quot;0&quot;/&gt;&#10;        &lt;paragraphformat alignment=&quot;1&quot;/&gt;&#10;      &lt;/subtitle&gt;&#10;   --&gt;&lt;settings allowedSizingModeIds=&quot;1|2&quot; allowedFontSizes=&quot;8|9|10|10.5|11|12|14|16|18&quot; allowedTimeFormatIds=&quot;1|2|3&quot; slideLayout=&quot;11&quot; customLayoutName=&quot;Nur Titel|Title Only&quot; customLayoutIndex=&quot;&quot; showBreak=&quot;1&quot; singleAgendaSlideSelected=&quot;0&quot; backupSlideTitle=&quot;Backup: %agendaName%&quot; topMargin=&quot;0&quot; leftMargin=&quot;0&quot; allowedLevels=&quot;4&quot; itemNoFormats=&quot;{1}¦{1}.{2}¦{3:alphaLC}¦{3:alphaLC}.{4:alphaLC}&quot; /&gt;&lt;!-- Agenda item formats --&gt;&lt;cases&gt;&lt;case level=&quot;1&quot; selected=&quot;0&quot; break=&quot;0&quot; topMinSpacing=&quot;5&quot; topMaxSpacing=&quot;5&quot; bottomMinSpacing=&quot;0&quot; bottomMaxSpacing=&quot;0&quot;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1&quot; break=&quot;0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0&quot; break=&quot;1&quot; topMinSpacing=&quot;5&quot; topMaxSpacing=&quot;5&quot; bottomMinSpacing=&quot;0&quot; bottomMaxSpacing=&quot;0&quot;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italic=&quot;1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case level=&quot;1&quot; selected=&quot;1&quot; break=&quot;1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italic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/cases&gt;&lt;!-- Elements on slide independent of items --&gt;&lt;elements&gt;&lt;!--&#10;        &lt;element type=&quot;textbox&quot; zOrder=&quot;1&quot; value=&quot;test&quot;&gt;&#10;          &lt;position left=&quot;0&quot; top=&quot;0&quot; width=&quot;30&quot; height=&quot;30&quot;/&gt;&#10;        &lt;/element&gt;&#10;      --&gt;&lt;/elements&gt;&lt;/layout&gt;&lt;/layouts&gt;&lt;contents&gt;&lt;agenda name=&quot;New Agenda&quot; title=&quot;Agenda&quot; subtitle=&quot;&quot; sizingModeId=&quot;2&quot; fontSize=&quot;16&quot; fontSizeAuto=&quot;1&quot; startTime=&quot;540&quot; timeFormatId=&quot;1&quot; startItemNo=&quot;1&quot; createSingleAgendaSlide=&quot;0&quot; createSeparatingSlides=&quot;1&quot; createBackupSlide=&quot;0&quot; layoutId=&quot;1_1&quot; hideSeparatingSlides=&quot;0&quot; createSections=&quot;0&quot;&gt;&lt;columns leftSpacing=&quot;0&quot; rightSpacing=&quot;0&quot;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rightSpacing=&quot;120.5277&quot; /&gt;&lt;column field=&quot;responsible&quot; label=&quot;Responsible&quot; visible=&quot;1&quot; checked=&quot;0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0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items&gt;&lt;item duration=&quot;30&quot; id=&quot;6dd5c382-c40b-4d48-8f48-90f625badd26&quot; parentId=&quot;&quot; level=&quot;1&quot; generateAgendaSlide=&quot;1&quot; showAgendaItem=&quot;1&quot; isBreak=&quot;0&quot; topic=&quot;Introduction&quot; agendaSlideId=&quot;efcb66f4-9ec6-4930-a6b9-ddec52c7e060&quot; /&gt;&lt;item duration=&quot;30&quot; id=&quot;b7c202ca-08e4-4202-b2d8-f0f74a997cbf&quot; parentId=&quot;&quot; level=&quot;1&quot; generateAgendaSlide=&quot;1&quot; showAgendaItem=&quot;1&quot; isBreak=&quot;0&quot; topic=&quot;Dangerous combination of hidden risks and higher expectations&quot; agendaSlideId=&quot;8f88a5f8-6a3c-4869-97cc-ebe469d79158&quot; /&gt;&lt;item duration=&quot;30&quot; id=&quot;05b83109-8db4-4312-856d-0a1c4c00afe8&quot; parentId=&quot;&quot; level=&quot;1&quot; generateAgendaSlide=&quot;1&quot; showAgendaItem=&quot;1&quot; isBreak=&quot;0&quot; topic=&quot;Increasing expectations&quot; agendaSlideId=&quot;76778142-ee9b-4e0c-8a07-e5bdc52c1b74&quot; /&gt;&lt;item duration=&quot;30&quot; id=&quot;9f7a471d-c0b9-4f02-8a86-76cfe90e5ff3&quot; parentId=&quot;&quot; level=&quot;1&quot; generateAgendaSlide=&quot;1&quot; showAgendaItem=&quot;1&quot; isBreak=&quot;0&quot; topic=&quot;How to create both a secure and compliant capability&quot; agendaSlideId=&quot;d98a5efe-4e75-4ddf-9d0c-83914597bde0&quot; /&gt;&lt;item duration=&quot;30&quot; id=&quot;9ad95a07-e05a-4c93-a392-61012cbe7cf5&quot; parentId=&quot;&quot; level=&quot;1&quot; generateAgendaSlide=&quot;1&quot; showAgendaItem=&quot;1&quot; isBreak=&quot;0&quot; topic=&quot;Where do I start?&quot; agendaSlideId=&quot;59bc3d68-2dd2-460e-bb21-7d0b6f0a272e&quot; /&gt;&lt;item duration=&quot;30&quot; id=&quot;1ca30352-60db-4e55-99d0-e60b44daf4ac&quot; parentId=&quot;&quot; level=&quot;1&quot; generateAgendaSlide=&quot;1&quot; showAgendaItem=&quot;1&quot; isBreak=&quot;0&quot; topic=&quot;Supply chain cybersecurity as a differentiator&quot; agendaSlideId=&quot;7c966472-fa06-44b2-9f31-3dae60fda2ea&quot; /&gt;&lt;/items&gt;&lt;/agenda&gt;&lt;/contents&gt;&lt;/ee4p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Elemen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f88a5f8-6a3c-4869-97cc-ebe469d7915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efcb66f4-9ec6-4930-a6b9-ddec52c7e06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Elemen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76778142-ee9b-4e0c-8a07-e5bdc52c1b7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Elemen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d98a5efe-4e75-4ddf-9d0c-83914597bde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Element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59bc3d68-2dd2-460e-bb21-7d0b6f0a272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Elemen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7c966472-fa06-44b2-9f31-3dae60fda2e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Element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Topic"/>
  <p:tag name="EE4P_AGENDAWIZARD_CONTENT" val="/Supply chain cybersecurity as a differentiator"/>
  <p:tag name="EE4P_AGENDAWIZARD_PROPERTIES" val="67.62968/316.3987/500.7177/31.504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c966472-fa06-44b2-9f31-3dae60fda2ea_ItemNo"/>
  <p:tag name="EE4P_AGENDAWIZARD_CONTENT" val="/6"/>
  <p:tag name="EE4P_AGENDAWIZARD_PROPERTIES" val="31.12504/316.3987/31.50465/31.5047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Topic"/>
  <p:tag name="EE4P_AGENDAWIZARD_CONTENT" val="/Where do I start?"/>
  <p:tag name="EE4P_AGENDAWIZARD_PROPERTIES" val="67.62968/279.894/500.7177/31.5047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9bc3d68-2dd2-460e-bb21-7d0b6f0a272e_ItemNo"/>
  <p:tag name="EE4P_AGENDAWIZARD_CONTENT" val="/5"/>
  <p:tag name="EE4P_AGENDAWIZARD_PROPERTIES" val="31.12504/279.894/31.50465/31.5047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Topic"/>
  <p:tag name="EE4P_AGENDAWIZARD_CONTENT" val="/How to create both a secure and compliant capability"/>
  <p:tag name="EE4P_AGENDAWIZARD_PROPERTIES" val="67.62968/243.3892/500.7177/31.5047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d98a5efe-4e75-4ddf-9d0c-83914597bde0_ItemNo"/>
  <p:tag name="EE4P_AGENDAWIZARD_CONTENT" val="/4"/>
  <p:tag name="EE4P_AGENDAWIZARD_PROPERTIES" val="31.12504/243.3892/31.50465/31.5047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ItemNo"/>
  <p:tag name="EE4P_AGENDAWIZARD_CONTENT" val="/3"/>
  <p:tag name="EE4P_AGENDAWIZARD_PROPERTIES" val="31.12504/206.8845/31.50465/31.5047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Topic"/>
  <p:tag name="EE4P_AGENDAWIZARD_CONTENT" val="/Dangerous combination of hidden risks and higher expectations"/>
  <p:tag name="EE4P_AGENDAWIZARD_PROPERTIES" val="67.62968/170.3798/500.7177/31.5047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f88a5f8-6a3c-4869-97cc-ebe469d79158_ItemNo"/>
  <p:tag name="EE4P_AGENDAWIZARD_CONTENT" val="/2"/>
  <p:tag name="EE4P_AGENDAWIZARD_PROPERTIES" val="31.12504/170.3798/31.50465/31.5047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Topic"/>
  <p:tag name="EE4P_AGENDAWIZARD_CONTENT" val="/Introduction"/>
  <p:tag name="EE4P_AGENDAWIZARD_PROPERTIES" val="67.62968/133.875/500.7177/31.504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778142-ee9b-4e0c-8a07-e5bdc52c1b74_Topic"/>
  <p:tag name="EE4P_AGENDAWIZARD_CONTENT" val="/Increasing expectations"/>
  <p:tag name="EE4P_AGENDAWIZARD_PROPERTIES" val="67.62968/206.8845/500.7177/31.5047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fcb66f4-9ec6-4930-a6b9-ddec52c7e060_ItemNo"/>
  <p:tag name="EE4P_AGENDAWIZARD_CONTENT" val="/1"/>
  <p:tag name="EE4P_AGENDAWIZARD_PROPERTIES" val="31.12504/133.875/31.50465/31.5047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MT &amp; SCMT">
  <a:themeElements>
    <a:clrScheme name="Steinbeis">
      <a:dk1>
        <a:sysClr val="windowText" lastClr="000000"/>
      </a:dk1>
      <a:lt1>
        <a:srgbClr val="FFFFFF"/>
      </a:lt1>
      <a:dk2>
        <a:srgbClr val="55585E"/>
      </a:dk2>
      <a:lt2>
        <a:srgbClr val="E7E6E6"/>
      </a:lt2>
      <a:accent1>
        <a:srgbClr val="95C122"/>
      </a:accent1>
      <a:accent2>
        <a:srgbClr val="007BA4"/>
      </a:accent2>
      <a:accent3>
        <a:srgbClr val="FAB400"/>
      </a:accent3>
      <a:accent4>
        <a:srgbClr val="E2ECC5"/>
      </a:accent4>
      <a:accent5>
        <a:srgbClr val="B1D4E5"/>
      </a:accent5>
      <a:accent6>
        <a:srgbClr val="E1E9C0"/>
      </a:accent6>
      <a:hlink>
        <a:srgbClr val="007BA4"/>
      </a:hlink>
      <a:folHlink>
        <a:srgbClr val="FAB400"/>
      </a:folHlink>
    </a:clrScheme>
    <a:fontScheme name="Steinbeis">
      <a:majorFont>
        <a:latin typeface="DINOT-Bold"/>
        <a:ea typeface=""/>
        <a:cs typeface=""/>
      </a:majorFont>
      <a:minorFont>
        <a:latin typeface="DINOT-Regular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FD97A1FB-C889-4EE6-9829-74C5636EB844}" vid="{92B80793-EAE4-485A-92D8-FE8BD4151AA1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DDD3908-1449-4C65-A557-376454B136DC}">
  <we:reference id="wa104038830" version="1.0.0.3" store="de-DE" storeType="OMEX"/>
  <we:alternateReferences>
    <we:reference id="WA104038830" version="1.0.0.3" store="WA1040388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730</Words>
  <Application>Microsoft Office PowerPoint</Application>
  <PresentationFormat>Widescreen</PresentationFormat>
  <Paragraphs>133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DINOT-Bold</vt:lpstr>
      <vt:lpstr>DINOT-Medium</vt:lpstr>
      <vt:lpstr>DINOT-Regular</vt:lpstr>
      <vt:lpstr>Wingdings</vt:lpstr>
      <vt:lpstr>Wingdings 3</vt:lpstr>
      <vt:lpstr>SMT &amp; SCMT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</vt:vector>
  </TitlesOfParts>
  <Company>SCMT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Gehrung, Sarina</dc:creator>
  <cp:lastModifiedBy>Juan Barrera</cp:lastModifiedBy>
  <cp:revision>9</cp:revision>
  <dcterms:created xsi:type="dcterms:W3CDTF">2019-05-15T12:28:11Z</dcterms:created>
  <dcterms:modified xsi:type="dcterms:W3CDTF">2020-07-22T04:07:11Z</dcterms:modified>
</cp:coreProperties>
</file>