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5" r:id="rId13"/>
    <p:sldId id="276" r:id="rId14"/>
    <p:sldId id="277" r:id="rId15"/>
    <p:sldId id="279" r:id="rId16"/>
    <p:sldId id="268" r:id="rId17"/>
    <p:sldId id="269" r:id="rId18"/>
    <p:sldId id="270" r:id="rId19"/>
    <p:sldId id="271" r:id="rId20"/>
    <p:sldId id="272" r:id="rId21"/>
    <p:sldId id="273"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D129-A8C2-419E-B641-6CC90F50732D}"/>
              </a:ext>
            </a:extLst>
          </p:cNvPr>
          <p:cNvSpPr>
            <a:spLocks noGrp="1"/>
          </p:cNvSpPr>
          <p:nvPr>
            <p:ph type="ctrTitle"/>
          </p:nvPr>
        </p:nvSpPr>
        <p:spPr>
          <a:xfrm>
            <a:off x="762000" y="1524000"/>
            <a:ext cx="10668000" cy="22860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B33C04-8A23-4499-A6EF-1D190F0FB38E}"/>
              </a:ext>
            </a:extLst>
          </p:cNvPr>
          <p:cNvSpPr>
            <a:spLocks noGrp="1"/>
          </p:cNvSpPr>
          <p:nvPr>
            <p:ph type="subTitle" idx="1"/>
          </p:nvPr>
        </p:nvSpPr>
        <p:spPr>
          <a:xfrm>
            <a:off x="762000" y="4571999"/>
            <a:ext cx="10668000" cy="152400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EFA99FB-5674-4BC5-949F-8D45EC167511}"/>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5" name="Footer Placeholder 4">
            <a:extLst>
              <a:ext uri="{FF2B5EF4-FFF2-40B4-BE49-F238E27FC236}">
                <a16:creationId xmlns:a16="http://schemas.microsoft.com/office/drawing/2014/main" id="{0763CF93-DD67-4FE2-8083-864693FE8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5E934-32B6-44B1-9622-67F30BDA3F3A}"/>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5917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A5B09-FC60-445F-8A12-79869BEC60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A219F7-87F2-409F-BB0B-8FE9270C98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C2BB8-59E0-4EB2-B3BE-59D8641EE133}"/>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5" name="Footer Placeholder 4">
            <a:extLst>
              <a:ext uri="{FF2B5EF4-FFF2-40B4-BE49-F238E27FC236}">
                <a16:creationId xmlns:a16="http://schemas.microsoft.com/office/drawing/2014/main" id="{2D56984E-C0DE-461B-8011-8FC31B0EE9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E7C03-68D3-445E-A5A2-8A935CFC977E}"/>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943682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21F0D7-112D-48B1-B32B-170B1AA2B51E}"/>
              </a:ext>
            </a:extLst>
          </p:cNvPr>
          <p:cNvSpPr>
            <a:spLocks noGrp="1"/>
          </p:cNvSpPr>
          <p:nvPr>
            <p:ph type="title" orient="vert"/>
          </p:nvPr>
        </p:nvSpPr>
        <p:spPr>
          <a:xfrm>
            <a:off x="9143998" y="761999"/>
            <a:ext cx="2286000" cy="5334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27A7C1-8E5B-41DA-9802-F242D382B66B}"/>
              </a:ext>
            </a:extLst>
          </p:cNvPr>
          <p:cNvSpPr>
            <a:spLocks noGrp="1"/>
          </p:cNvSpPr>
          <p:nvPr>
            <p:ph type="body" orient="vert" idx="1"/>
          </p:nvPr>
        </p:nvSpPr>
        <p:spPr>
          <a:xfrm>
            <a:off x="762001" y="761999"/>
            <a:ext cx="7619999" cy="5334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961CC7-F5B1-464A-8127-60645FB21081}"/>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5" name="Footer Placeholder 4">
            <a:extLst>
              <a:ext uri="{FF2B5EF4-FFF2-40B4-BE49-F238E27FC236}">
                <a16:creationId xmlns:a16="http://schemas.microsoft.com/office/drawing/2014/main" id="{53B94302-B381-4F37-A9FF-5CC5519175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707151-541F-4104-B989-83A9DCA6E616}"/>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61961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AF011-A499-4054-89BF-A4800A68F60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66FB6E8-D956-45B5-9B4A-9D31DF466B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CDB9DB-9E62-4292-915C-1DD4134740DB}"/>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5" name="Footer Placeholder 4">
            <a:extLst>
              <a:ext uri="{FF2B5EF4-FFF2-40B4-BE49-F238E27FC236}">
                <a16:creationId xmlns:a16="http://schemas.microsoft.com/office/drawing/2014/main" id="{2BD462F1-BC30-4172-8353-363123A1DB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92EE8A-96DF-4D7D-B434-778324756D04}"/>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269027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8453A-F2B4-4EDB-B8FA-150267BC1A9A}"/>
              </a:ext>
            </a:extLst>
          </p:cNvPr>
          <p:cNvSpPr>
            <a:spLocks noGrp="1"/>
          </p:cNvSpPr>
          <p:nvPr>
            <p:ph type="title"/>
          </p:nvPr>
        </p:nvSpPr>
        <p:spPr>
          <a:xfrm>
            <a:off x="762000" y="1524000"/>
            <a:ext cx="10668000" cy="3038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C46C51-ADF1-48FC-A4D9-38C369E78304}"/>
              </a:ext>
            </a:extLst>
          </p:cNvPr>
          <p:cNvSpPr>
            <a:spLocks noGrp="1"/>
          </p:cNvSpPr>
          <p:nvPr>
            <p:ph type="body" idx="1"/>
          </p:nvPr>
        </p:nvSpPr>
        <p:spPr>
          <a:xfrm>
            <a:off x="762000" y="4589463"/>
            <a:ext cx="10668000" cy="15065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C43B56-4DC7-490B-AEFD-55ED1ECFF82E}"/>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5" name="Footer Placeholder 4">
            <a:extLst>
              <a:ext uri="{FF2B5EF4-FFF2-40B4-BE49-F238E27FC236}">
                <a16:creationId xmlns:a16="http://schemas.microsoft.com/office/drawing/2014/main" id="{454738F8-C4B2-41D8-B627-A6DDB24B2D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43D49-23F8-4C4B-9C30-EDC030EE6F7E}"/>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215567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5556D-6916-42E6-8820-8A0D328A50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2747A5-C962-477F-89AA-A32385D57996}"/>
              </a:ext>
            </a:extLst>
          </p:cNvPr>
          <p:cNvSpPr>
            <a:spLocks noGrp="1"/>
          </p:cNvSpPr>
          <p:nvPr>
            <p:ph sz="half" idx="1"/>
          </p:nvPr>
        </p:nvSpPr>
        <p:spPr>
          <a:xfrm>
            <a:off x="762000" y="2285999"/>
            <a:ext cx="5151119"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CD08312-30FC-44D8-B2A9-B5CAAD9F066F}"/>
              </a:ext>
            </a:extLst>
          </p:cNvPr>
          <p:cNvSpPr>
            <a:spLocks noGrp="1"/>
          </p:cNvSpPr>
          <p:nvPr>
            <p:ph sz="half" idx="2"/>
          </p:nvPr>
        </p:nvSpPr>
        <p:spPr>
          <a:xfrm>
            <a:off x="6278879" y="2285999"/>
            <a:ext cx="5151121"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ED84EB-AF90-4F19-A376-0FE5E50F9EA5}"/>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6" name="Footer Placeholder 5">
            <a:extLst>
              <a:ext uri="{FF2B5EF4-FFF2-40B4-BE49-F238E27FC236}">
                <a16:creationId xmlns:a16="http://schemas.microsoft.com/office/drawing/2014/main" id="{7B838ED0-2789-41E4-A36E-83F92CA2E8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221A83-6D60-45F0-9173-5F6D2438BC36}"/>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64264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FAE2-03F4-4A94-86C4-9305B237CA89}"/>
              </a:ext>
            </a:extLst>
          </p:cNvPr>
          <p:cNvSpPr>
            <a:spLocks noGrp="1"/>
          </p:cNvSpPr>
          <p:nvPr>
            <p:ph type="title"/>
          </p:nvPr>
        </p:nvSpPr>
        <p:spPr>
          <a:xfrm>
            <a:off x="762000" y="762000"/>
            <a:ext cx="10668000" cy="1524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BAC5A5-E184-46B6-8AB5-C8E132D3624B}"/>
              </a:ext>
            </a:extLst>
          </p:cNvPr>
          <p:cNvSpPr>
            <a:spLocks noGrp="1"/>
          </p:cNvSpPr>
          <p:nvPr>
            <p:ph type="body" idx="1"/>
          </p:nvPr>
        </p:nvSpPr>
        <p:spPr>
          <a:xfrm>
            <a:off x="762000" y="2285999"/>
            <a:ext cx="5151119"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DCFE87-5D80-45CB-9D13-DFC9AFCEC7F9}"/>
              </a:ext>
            </a:extLst>
          </p:cNvPr>
          <p:cNvSpPr>
            <a:spLocks noGrp="1"/>
          </p:cNvSpPr>
          <p:nvPr>
            <p:ph sz="half" idx="2"/>
          </p:nvPr>
        </p:nvSpPr>
        <p:spPr>
          <a:xfrm>
            <a:off x="762000" y="3048000"/>
            <a:ext cx="5151119"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AC1E5A-8423-4749-8EDA-E13425F69658}"/>
              </a:ext>
            </a:extLst>
          </p:cNvPr>
          <p:cNvSpPr>
            <a:spLocks noGrp="1"/>
          </p:cNvSpPr>
          <p:nvPr>
            <p:ph type="body" sz="quarter" idx="3"/>
          </p:nvPr>
        </p:nvSpPr>
        <p:spPr>
          <a:xfrm>
            <a:off x="6278878" y="2286000"/>
            <a:ext cx="5151122"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32AAA-4BB8-4A3D-9C79-516F82F8001D}"/>
              </a:ext>
            </a:extLst>
          </p:cNvPr>
          <p:cNvSpPr>
            <a:spLocks noGrp="1"/>
          </p:cNvSpPr>
          <p:nvPr>
            <p:ph sz="quarter" idx="4"/>
          </p:nvPr>
        </p:nvSpPr>
        <p:spPr>
          <a:xfrm>
            <a:off x="6278878" y="3048000"/>
            <a:ext cx="5151122"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0BEC63-51D3-4C70-B804-BE9EF765AD21}"/>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8" name="Footer Placeholder 7">
            <a:extLst>
              <a:ext uri="{FF2B5EF4-FFF2-40B4-BE49-F238E27FC236}">
                <a16:creationId xmlns:a16="http://schemas.microsoft.com/office/drawing/2014/main" id="{735CA295-8563-402F-92C3-1F20C977C1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EFA5918-109D-4342-84C0-9774A52C9E7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415422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F2662-CBD1-4498-9B6E-2961F5EF1B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561303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754740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27076-58C8-494C-B6B1-DC86F62DDC24}"/>
              </a:ext>
            </a:extLst>
          </p:cNvPr>
          <p:cNvSpPr>
            <a:spLocks noGrp="1"/>
          </p:cNvSpPr>
          <p:nvPr>
            <p:ph type="title"/>
          </p:nvPr>
        </p:nvSpPr>
        <p:spPr>
          <a:xfrm>
            <a:off x="762000" y="761998"/>
            <a:ext cx="3810000" cy="1524002"/>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9F29E36-0340-452F-8D0A-1BC3F3A388CF}"/>
              </a:ext>
            </a:extLst>
          </p:cNvPr>
          <p:cNvSpPr>
            <a:spLocks noGrp="1"/>
          </p:cNvSpPr>
          <p:nvPr>
            <p:ph idx="1"/>
          </p:nvPr>
        </p:nvSpPr>
        <p:spPr>
          <a:xfrm>
            <a:off x="5334000" y="762001"/>
            <a:ext cx="6096000" cy="5334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051C2E-E587-45E8-BDB1-DFF2F2791BF6}"/>
              </a:ext>
            </a:extLst>
          </p:cNvPr>
          <p:cNvSpPr>
            <a:spLocks noGrp="1"/>
          </p:cNvSpPr>
          <p:nvPr>
            <p:ph type="body" sz="half" idx="2"/>
          </p:nvPr>
        </p:nvSpPr>
        <p:spPr>
          <a:xfrm>
            <a:off x="762000" y="2286000"/>
            <a:ext cx="3810000" cy="38100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21D993-DEDD-470E-B48B-CB053A55A119}"/>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6" name="Footer Placeholder 5">
            <a:extLst>
              <a:ext uri="{FF2B5EF4-FFF2-40B4-BE49-F238E27FC236}">
                <a16:creationId xmlns:a16="http://schemas.microsoft.com/office/drawing/2014/main" id="{67926C64-7401-4CA4-859F-74472AF869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108F41-F1F6-431C-9B45-8A447F188CB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946855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104FB-422C-4023-9381-EB12F1582D44}"/>
              </a:ext>
            </a:extLst>
          </p:cNvPr>
          <p:cNvSpPr>
            <a:spLocks noGrp="1"/>
          </p:cNvSpPr>
          <p:nvPr>
            <p:ph type="title"/>
          </p:nvPr>
        </p:nvSpPr>
        <p:spPr>
          <a:xfrm>
            <a:off x="762001" y="762000"/>
            <a:ext cx="3809999" cy="1524000"/>
          </a:xfrm>
        </p:spPr>
        <p:txBody>
          <a:bodyPr anchor="t" anchorCtr="0"/>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DBA3AA-DE44-4B1F-91D1-09F67B89B941}"/>
              </a:ext>
            </a:extLst>
          </p:cNvPr>
          <p:cNvSpPr>
            <a:spLocks noGrp="1"/>
          </p:cNvSpPr>
          <p:nvPr>
            <p:ph type="pic" idx="1"/>
          </p:nvPr>
        </p:nvSpPr>
        <p:spPr>
          <a:xfrm>
            <a:off x="5334000" y="762001"/>
            <a:ext cx="6021388"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4A27B131-5117-4106-80DB-2AB208C4C953}"/>
              </a:ext>
            </a:extLst>
          </p:cNvPr>
          <p:cNvSpPr>
            <a:spLocks noGrp="1"/>
          </p:cNvSpPr>
          <p:nvPr>
            <p:ph type="body" sz="half" idx="2"/>
          </p:nvPr>
        </p:nvSpPr>
        <p:spPr>
          <a:xfrm>
            <a:off x="762001" y="2286000"/>
            <a:ext cx="3809999" cy="3810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13918A-7F23-4C72-8E80-591324A3046C}"/>
              </a:ext>
            </a:extLst>
          </p:cNvPr>
          <p:cNvSpPr>
            <a:spLocks noGrp="1"/>
          </p:cNvSpPr>
          <p:nvPr>
            <p:ph type="dt" sz="half" idx="10"/>
          </p:nvPr>
        </p:nvSpPr>
        <p:spPr/>
        <p:txBody>
          <a:bodyPr/>
          <a:lstStyle/>
          <a:p>
            <a:fld id="{76969C88-B244-455D-A017-012B25B1ACDD}" type="datetimeFigureOut">
              <a:rPr lang="en-US" smtClean="0"/>
              <a:t>7/21/2020</a:t>
            </a:fld>
            <a:endParaRPr lang="en-US"/>
          </a:p>
        </p:txBody>
      </p:sp>
      <p:sp>
        <p:nvSpPr>
          <p:cNvPr id="6" name="Footer Placeholder 5">
            <a:extLst>
              <a:ext uri="{FF2B5EF4-FFF2-40B4-BE49-F238E27FC236}">
                <a16:creationId xmlns:a16="http://schemas.microsoft.com/office/drawing/2014/main" id="{181071C8-76FE-4B83-8317-BD53C7C844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23681A-6F29-48FC-9409-319ED3E96635}"/>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54026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6EF5A53-0A64-4CA5-B9C7-1CB97CB5CF1C}"/>
              </a:ext>
            </a:extLst>
          </p:cNvPr>
          <p:cNvSpPr/>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34ABFBEA-4EB0-4D02-A2C0-1733CD3D6F12}"/>
              </a:ext>
            </a:extLst>
          </p:cNvPr>
          <p:cNvSpPr/>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2" name="Freeform: Shape 11">
            <a:extLst>
              <a:ext uri="{FF2B5EF4-FFF2-40B4-BE49-F238E27FC236}">
                <a16:creationId xmlns:a16="http://schemas.microsoft.com/office/drawing/2014/main" id="{19E083F6-57F4-487B-A766-EA0462B1EED8}"/>
              </a:ext>
            </a:extLst>
          </p:cNvPr>
          <p:cNvSpPr/>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2" name="Title Placeholder 1">
            <a:extLst>
              <a:ext uri="{FF2B5EF4-FFF2-40B4-BE49-F238E27FC236}">
                <a16:creationId xmlns:a16="http://schemas.microsoft.com/office/drawing/2014/main" id="{A3A2F988-7148-4375-83D8-12EE5EBC7BE0}"/>
              </a:ext>
            </a:extLst>
          </p:cNvPr>
          <p:cNvSpPr>
            <a:spLocks noGrp="1"/>
          </p:cNvSpPr>
          <p:nvPr>
            <p:ph type="title"/>
          </p:nvPr>
        </p:nvSpPr>
        <p:spPr>
          <a:xfrm>
            <a:off x="762000" y="762000"/>
            <a:ext cx="10668000" cy="1524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6896238-C5B3-4F3C-97FA-890E1A51A203}"/>
              </a:ext>
            </a:extLst>
          </p:cNvPr>
          <p:cNvSpPr>
            <a:spLocks noGrp="1"/>
          </p:cNvSpPr>
          <p:nvPr>
            <p:ph type="body" idx="1"/>
          </p:nvPr>
        </p:nvSpPr>
        <p:spPr>
          <a:xfrm>
            <a:off x="762000" y="2286000"/>
            <a:ext cx="10668000" cy="38180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D6E4474-0442-4E4B-9E5B-CA7B3951C1DA}"/>
              </a:ext>
            </a:extLst>
          </p:cNvPr>
          <p:cNvSpPr>
            <a:spLocks noGrp="1"/>
          </p:cNvSpPr>
          <p:nvPr>
            <p:ph type="dt" sz="half" idx="2"/>
          </p:nvPr>
        </p:nvSpPr>
        <p:spPr>
          <a:xfrm>
            <a:off x="9389165" y="194320"/>
            <a:ext cx="2040835"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76969C88-B244-455D-A017-012B25B1ACDD}" type="datetimeFigureOut">
              <a:rPr lang="en-US" smtClean="0"/>
              <a:pPr/>
              <a:t>7/21/2020</a:t>
            </a:fld>
            <a:endParaRPr lang="en-US"/>
          </a:p>
        </p:txBody>
      </p:sp>
      <p:sp>
        <p:nvSpPr>
          <p:cNvPr id="5" name="Footer Placeholder 4">
            <a:extLst>
              <a:ext uri="{FF2B5EF4-FFF2-40B4-BE49-F238E27FC236}">
                <a16:creationId xmlns:a16="http://schemas.microsoft.com/office/drawing/2014/main" id="{E0626A98-F887-40E1-B9BA-9D93DE90E022}"/>
              </a:ext>
            </a:extLst>
          </p:cNvPr>
          <p:cNvSpPr>
            <a:spLocks noGrp="1"/>
          </p:cNvSpPr>
          <p:nvPr>
            <p:ph type="ftr" sz="quarter" idx="3"/>
          </p:nvPr>
        </p:nvSpPr>
        <p:spPr>
          <a:xfrm>
            <a:off x="761999" y="6356350"/>
            <a:ext cx="6612835" cy="365125"/>
          </a:xfrm>
          <a:prstGeom prst="rect">
            <a:avLst/>
          </a:prstGeom>
        </p:spPr>
        <p:txBody>
          <a:bodyPr vert="horz" lIns="91440" tIns="45720" rIns="91440" bIns="45720" rtlCol="0" anchor="ctr"/>
          <a:lstStyle>
            <a:lvl1pPr algn="l">
              <a:defRPr sz="1200">
                <a:solidFill>
                  <a:schemeClr val="tx1">
                    <a:tint val="75000"/>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482C8119-73F6-4713-9AD3-3628DCDFB8F2}"/>
              </a:ext>
            </a:extLst>
          </p:cNvPr>
          <p:cNvSpPr>
            <a:spLocks noGrp="1"/>
          </p:cNvSpPr>
          <p:nvPr>
            <p:ph type="sldNum" sz="quarter" idx="4"/>
          </p:nvPr>
        </p:nvSpPr>
        <p:spPr>
          <a:xfrm>
            <a:off x="9906000" y="6356350"/>
            <a:ext cx="1524000"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1525869577"/>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5000"/>
        </a:lnSpc>
        <a:spcBef>
          <a:spcPts val="1000"/>
        </a:spcBef>
        <a:buFont typeface="Arial" panose="020B0604020202020204" pitchFamily="34" charset="0"/>
        <a:buChar char="•"/>
        <a:defRPr sz="2800" kern="1200">
          <a:solidFill>
            <a:schemeClr val="tx1">
              <a:alpha val="70000"/>
            </a:schemeClr>
          </a:solidFill>
          <a:latin typeface="+mn-lt"/>
          <a:ea typeface="+mn-ea"/>
          <a:cs typeface="+mn-cs"/>
        </a:defRPr>
      </a:lvl1pPr>
      <a:lvl2pPr marL="685800" indent="-228600" algn="l" defTabSz="914400" rtl="0" eaLnBrk="1" latinLnBrk="0" hangingPunct="1">
        <a:lnSpc>
          <a:spcPct val="125000"/>
        </a:lnSpc>
        <a:spcBef>
          <a:spcPts val="500"/>
        </a:spcBef>
        <a:buFont typeface="Arial" panose="020B0604020202020204" pitchFamily="34" charset="0"/>
        <a:buChar char="•"/>
        <a:defRPr sz="2400" kern="1200">
          <a:solidFill>
            <a:schemeClr val="tx1">
              <a:alpha val="70000"/>
            </a:schemeClr>
          </a:solidFill>
          <a:latin typeface="+mn-lt"/>
          <a:ea typeface="+mn-ea"/>
          <a:cs typeface="+mn-cs"/>
        </a:defRPr>
      </a:lvl2pPr>
      <a:lvl3pPr marL="1143000" indent="-228600" algn="l" defTabSz="914400" rtl="0" eaLnBrk="1" latinLnBrk="0" hangingPunct="1">
        <a:lnSpc>
          <a:spcPct val="125000"/>
        </a:lnSpc>
        <a:spcBef>
          <a:spcPts val="500"/>
        </a:spcBef>
        <a:buFont typeface="Arial" panose="020B0604020202020204" pitchFamily="34" charset="0"/>
        <a:buChar char="•"/>
        <a:defRPr sz="2000" kern="1200">
          <a:solidFill>
            <a:schemeClr val="tx1">
              <a:alpha val="70000"/>
            </a:schemeClr>
          </a:solidFill>
          <a:latin typeface="+mn-lt"/>
          <a:ea typeface="+mn-ea"/>
          <a:cs typeface="+mn-cs"/>
        </a:defRPr>
      </a:lvl3pPr>
      <a:lvl4pPr marL="16002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4pPr>
      <a:lvl5pPr marL="20574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9" name="Rectangle 8">
            <a:extLst>
              <a:ext uri="{FF2B5EF4-FFF2-40B4-BE49-F238E27FC236}">
                <a16:creationId xmlns:a16="http://schemas.microsoft.com/office/drawing/2014/main" id="{987A0FBA-CC04-4256-A8EB-BB3C543E9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3">
            <a:extLst>
              <a:ext uri="{FF2B5EF4-FFF2-40B4-BE49-F238E27FC236}">
                <a16:creationId xmlns:a16="http://schemas.microsoft.com/office/drawing/2014/main" id="{D3888F72-21E6-464C-A95B-7F3922E6B4C7}"/>
              </a:ext>
            </a:extLst>
          </p:cNvPr>
          <p:cNvPicPr>
            <a:picLocks noChangeAspect="1"/>
          </p:cNvPicPr>
          <p:nvPr/>
        </p:nvPicPr>
        <p:blipFill rotWithShape="1">
          <a:blip r:embed="rId2"/>
          <a:srcRect t="6750" b="9086"/>
          <a:stretch/>
        </p:blipFill>
        <p:spPr>
          <a:xfrm>
            <a:off x="20" y="10"/>
            <a:ext cx="12207220" cy="6857990"/>
          </a:xfrm>
          <a:prstGeom prst="rect">
            <a:avLst/>
          </a:prstGeom>
        </p:spPr>
      </p:pic>
      <p:sp>
        <p:nvSpPr>
          <p:cNvPr id="21" name="Freeform: Shape 10">
            <a:extLst>
              <a:ext uri="{FF2B5EF4-FFF2-40B4-BE49-F238E27FC236}">
                <a16:creationId xmlns:a16="http://schemas.microsoft.com/office/drawing/2014/main" id="{15A93C08-5026-4474-A6D5-87A03C1357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78823" cy="6028256"/>
          </a:xfrm>
          <a:custGeom>
            <a:avLst/>
            <a:gdLst>
              <a:gd name="connsiteX0" fmla="*/ 0 w 5578823"/>
              <a:gd name="connsiteY0" fmla="*/ 0 h 6028256"/>
              <a:gd name="connsiteX1" fmla="*/ 3897606 w 5578823"/>
              <a:gd name="connsiteY1" fmla="*/ 0 h 6028256"/>
              <a:gd name="connsiteX2" fmla="*/ 4274232 w 5578823"/>
              <a:gd name="connsiteY2" fmla="*/ 360545 h 6028256"/>
              <a:gd name="connsiteX3" fmla="*/ 4673934 w 5578823"/>
              <a:gd name="connsiteY3" fmla="*/ 738354 h 6028256"/>
              <a:gd name="connsiteX4" fmla="*/ 5421862 w 5578823"/>
              <a:gd name="connsiteY4" fmla="*/ 1773839 h 6028256"/>
              <a:gd name="connsiteX5" fmla="*/ 5469198 w 5578823"/>
              <a:gd name="connsiteY5" fmla="*/ 3329255 h 6028256"/>
              <a:gd name="connsiteX6" fmla="*/ 4741546 w 5578823"/>
              <a:gd name="connsiteY6" fmla="*/ 4877588 h 6028256"/>
              <a:gd name="connsiteX7" fmla="*/ 1325600 w 5578823"/>
              <a:gd name="connsiteY7" fmla="*/ 5980388 h 6028256"/>
              <a:gd name="connsiteX8" fmla="*/ 137593 w 5578823"/>
              <a:gd name="connsiteY8" fmla="*/ 5804042 h 6028256"/>
              <a:gd name="connsiteX9" fmla="*/ 0 w 5578823"/>
              <a:gd name="connsiteY9" fmla="*/ 5760161 h 6028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78823" h="6028256">
                <a:moveTo>
                  <a:pt x="0" y="0"/>
                </a:moveTo>
                <a:lnTo>
                  <a:pt x="3897606" y="0"/>
                </a:lnTo>
                <a:lnTo>
                  <a:pt x="4274232" y="360545"/>
                </a:lnTo>
                <a:cubicBezTo>
                  <a:pt x="4408856" y="488910"/>
                  <a:pt x="4542134" y="615181"/>
                  <a:pt x="4673934" y="738354"/>
                </a:cubicBezTo>
                <a:cubicBezTo>
                  <a:pt x="5042663" y="1082881"/>
                  <a:pt x="5282330" y="1428108"/>
                  <a:pt x="5421862" y="1773839"/>
                </a:cubicBezTo>
                <a:cubicBezTo>
                  <a:pt x="5631101" y="2292214"/>
                  <a:pt x="5614731" y="2811325"/>
                  <a:pt x="5469198" y="3329255"/>
                </a:cubicBezTo>
                <a:cubicBezTo>
                  <a:pt x="5323662" y="3847185"/>
                  <a:pt x="5048962" y="4363935"/>
                  <a:pt x="4741546" y="4877588"/>
                </a:cubicBezTo>
                <a:cubicBezTo>
                  <a:pt x="4027238" y="6071494"/>
                  <a:pt x="2764972" y="6102970"/>
                  <a:pt x="1325600" y="5980388"/>
                </a:cubicBezTo>
                <a:cubicBezTo>
                  <a:pt x="903947" y="5944442"/>
                  <a:pt x="499735" y="5907589"/>
                  <a:pt x="137593" y="5804042"/>
                </a:cubicBezTo>
                <a:lnTo>
                  <a:pt x="0" y="5760161"/>
                </a:lnTo>
                <a:close/>
              </a:path>
            </a:pathLst>
          </a:cu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12">
            <a:extLst>
              <a:ext uri="{FF2B5EF4-FFF2-40B4-BE49-F238E27FC236}">
                <a16:creationId xmlns:a16="http://schemas.microsoft.com/office/drawing/2014/main" id="{E633B38B-B87A-4288-A20F-0223A6C27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704117" cy="6096000"/>
          </a:xfrm>
          <a:custGeom>
            <a:avLst/>
            <a:gdLst>
              <a:gd name="connsiteX0" fmla="*/ 0 w 5704117"/>
              <a:gd name="connsiteY0" fmla="*/ 0 h 6096000"/>
              <a:gd name="connsiteX1" fmla="*/ 4562795 w 5704117"/>
              <a:gd name="connsiteY1" fmla="*/ 0 h 6096000"/>
              <a:gd name="connsiteX2" fmla="*/ 4721192 w 5704117"/>
              <a:gd name="connsiteY2" fmla="*/ 133595 h 6096000"/>
              <a:gd name="connsiteX3" fmla="*/ 5467522 w 5704117"/>
              <a:gd name="connsiteY3" fmla="*/ 1054328 h 6096000"/>
              <a:gd name="connsiteX4" fmla="*/ 5538873 w 5704117"/>
              <a:gd name="connsiteY4" fmla="*/ 2897564 h 6096000"/>
              <a:gd name="connsiteX5" fmla="*/ 4442050 w 5704117"/>
              <a:gd name="connsiteY5" fmla="*/ 4732407 h 6096000"/>
              <a:gd name="connsiteX6" fmla="*/ 93046 w 5704117"/>
              <a:gd name="connsiteY6" fmla="*/ 6082857 h 6096000"/>
              <a:gd name="connsiteX7" fmla="*/ 0 w 5704117"/>
              <a:gd name="connsiteY7" fmla="*/ 607845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 name="connsiteX7" fmla="*/ 91440 w 5704117"/>
              <a:gd name="connsiteY7" fmla="*/ 9144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4117" h="6096000">
                <a:moveTo>
                  <a:pt x="4562795" y="0"/>
                </a:moveTo>
                <a:lnTo>
                  <a:pt x="4721192" y="133595"/>
                </a:lnTo>
                <a:cubicBezTo>
                  <a:pt x="5067135" y="440105"/>
                  <a:pt x="5309779" y="747048"/>
                  <a:pt x="5467522" y="1054328"/>
                </a:cubicBezTo>
                <a:cubicBezTo>
                  <a:pt x="5782917" y="1668625"/>
                  <a:pt x="5758242" y="2283795"/>
                  <a:pt x="5538873" y="2897564"/>
                </a:cubicBezTo>
                <a:cubicBezTo>
                  <a:pt x="5319500" y="3511334"/>
                  <a:pt x="4905433" y="4123706"/>
                  <a:pt x="4442050" y="4732407"/>
                </a:cubicBezTo>
                <a:cubicBezTo>
                  <a:pt x="3499930" y="5970384"/>
                  <a:pt x="1925433" y="6153690"/>
                  <a:pt x="93046" y="6082857"/>
                </a:cubicBezTo>
                <a:lnTo>
                  <a:pt x="0" y="607845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sp>
        <p:nvSpPr>
          <p:cNvPr id="2" name="Titel 1">
            <a:extLst>
              <a:ext uri="{FF2B5EF4-FFF2-40B4-BE49-F238E27FC236}">
                <a16:creationId xmlns:a16="http://schemas.microsoft.com/office/drawing/2014/main" id="{861329D3-52E6-4EDB-8DFE-7FC104EB16B8}"/>
              </a:ext>
            </a:extLst>
          </p:cNvPr>
          <p:cNvSpPr>
            <a:spLocks noGrp="1"/>
          </p:cNvSpPr>
          <p:nvPr>
            <p:ph type="ctrTitle"/>
          </p:nvPr>
        </p:nvSpPr>
        <p:spPr>
          <a:xfrm>
            <a:off x="761999" y="867878"/>
            <a:ext cx="4127635" cy="2828223"/>
          </a:xfrm>
        </p:spPr>
        <p:txBody>
          <a:bodyPr>
            <a:normAutofit/>
          </a:bodyPr>
          <a:lstStyle/>
          <a:p>
            <a:pPr algn="l"/>
            <a:r>
              <a:rPr lang="en-US" sz="2400" dirty="0"/>
              <a:t>INFORMATION SECURITY POLICY COMPLIANCE: AN EMPIRICAL STUDY OF RATIONALITY-BASED BELIEFS AND INFORMATION SECURITY AWARENESS</a:t>
            </a:r>
            <a:endParaRPr lang="de-DE" sz="2400" dirty="0"/>
          </a:p>
        </p:txBody>
      </p:sp>
      <p:sp>
        <p:nvSpPr>
          <p:cNvPr id="3" name="Untertitel 2">
            <a:extLst>
              <a:ext uri="{FF2B5EF4-FFF2-40B4-BE49-F238E27FC236}">
                <a16:creationId xmlns:a16="http://schemas.microsoft.com/office/drawing/2014/main" id="{62A969AA-40C9-477A-A2DF-8C6EFDC9258C}"/>
              </a:ext>
            </a:extLst>
          </p:cNvPr>
          <p:cNvSpPr>
            <a:spLocks noGrp="1"/>
          </p:cNvSpPr>
          <p:nvPr>
            <p:ph type="subTitle" idx="1"/>
          </p:nvPr>
        </p:nvSpPr>
        <p:spPr>
          <a:xfrm>
            <a:off x="762000" y="3801980"/>
            <a:ext cx="4048126" cy="972152"/>
          </a:xfrm>
        </p:spPr>
        <p:txBody>
          <a:bodyPr>
            <a:normAutofit/>
          </a:bodyPr>
          <a:lstStyle/>
          <a:p>
            <a:pPr algn="l"/>
            <a:r>
              <a:rPr lang="de-DE" dirty="0"/>
              <a:t>Group 06</a:t>
            </a:r>
          </a:p>
        </p:txBody>
      </p:sp>
    </p:spTree>
    <p:extLst>
      <p:ext uri="{BB962C8B-B14F-4D97-AF65-F5344CB8AC3E}">
        <p14:creationId xmlns:p14="http://schemas.microsoft.com/office/powerpoint/2010/main" val="1874609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A4695E-E990-4D14-8B6D-D854E44EE404}"/>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Beliefs about overall Assessment of Consequences</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53305E2E-D8C1-41F4-9CD6-2487F78E881B}"/>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Key distinct beliefs: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Perceived benefit of 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Perceived cost of 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Perceived cost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noncomliance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613690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083674-897A-4B9D-940F-90787B36FCCF}"/>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Hypotheses</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1C29FAA6-3C7E-431A-B2F7-07866664A71F}"/>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4: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perceived benefit of compliance positively affects attitude toward complying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5: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perceived cost of compliance negatively affects attitude toward complying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6:</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perceived cost of noncompliance positively affects attitude toward complying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2291475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591F79-6F92-4CCC-8BE4-25ABB76C1FE8}"/>
              </a:ext>
            </a:extLst>
          </p:cNvPr>
          <p:cNvSpPr>
            <a:spLocks noGrp="1"/>
          </p:cNvSpPr>
          <p:nvPr>
            <p:ph type="title"/>
          </p:nvPr>
        </p:nvSpPr>
        <p:spPr/>
        <p:txBody>
          <a:bodyPr>
            <a:noAutofit/>
          </a:bodyPr>
          <a:lstStyle/>
          <a:p>
            <a:pPr>
              <a:lnSpc>
                <a:spcPct val="107000"/>
              </a:lnSpc>
              <a:spcAft>
                <a:spcPts val="0"/>
              </a:spcAft>
            </a:pPr>
            <a:r>
              <a:rPr lang="de-DE" sz="3200" b="1" i="1" dirty="0">
                <a:effectLst/>
                <a:latin typeface="Calibri" panose="020F0502020204030204" pitchFamily="34" charset="0"/>
                <a:ea typeface="Calibri" panose="020F0502020204030204" pitchFamily="34" charset="0"/>
                <a:cs typeface="Calibri" panose="020F0502020204030204" pitchFamily="34" charset="0"/>
              </a:rPr>
              <a:t>Outcome Beliefs </a:t>
            </a:r>
            <a:r>
              <a:rPr lang="de-DE" sz="3200" b="1" i="1" dirty="0" err="1">
                <a:effectLst/>
                <a:latin typeface="Calibri" panose="020F0502020204030204" pitchFamily="34" charset="0"/>
                <a:ea typeface="Calibri" panose="020F0502020204030204" pitchFamily="34" charset="0"/>
                <a:cs typeface="Calibri" panose="020F0502020204030204" pitchFamily="34" charset="0"/>
              </a:rPr>
              <a:t>Leading</a:t>
            </a:r>
            <a:r>
              <a:rPr lang="de-DE" sz="3200" b="1" i="1" dirty="0">
                <a:effectLst/>
                <a:latin typeface="Calibri" panose="020F0502020204030204" pitchFamily="34" charset="0"/>
                <a:ea typeface="Calibri" panose="020F0502020204030204" pitchFamily="34" charset="0"/>
                <a:cs typeface="Calibri" panose="020F0502020204030204" pitchFamily="34" charset="0"/>
              </a:rPr>
              <a:t> </a:t>
            </a:r>
            <a:r>
              <a:rPr lang="de-DE" sz="3200" b="1" i="1" dirty="0" err="1">
                <a:effectLst/>
                <a:latin typeface="Calibri" panose="020F0502020204030204" pitchFamily="34" charset="0"/>
                <a:ea typeface="Calibri" panose="020F0502020204030204" pitchFamily="34" charset="0"/>
                <a:cs typeface="Calibri" panose="020F0502020204030204" pitchFamily="34" charset="0"/>
              </a:rPr>
              <a:t>to</a:t>
            </a:r>
            <a:r>
              <a:rPr lang="de-DE" sz="3200" b="1" i="1" dirty="0">
                <a:effectLst/>
                <a:latin typeface="Calibri" panose="020F0502020204030204" pitchFamily="34" charset="0"/>
                <a:ea typeface="Calibri" panose="020F0502020204030204" pitchFamily="34" charset="0"/>
                <a:cs typeface="Calibri" panose="020F0502020204030204" pitchFamily="34" charset="0"/>
              </a:rPr>
              <a:t> </a:t>
            </a:r>
            <a:r>
              <a:rPr lang="de-DE" sz="3200" b="1" i="1" dirty="0" err="1">
                <a:effectLst/>
                <a:latin typeface="Calibri" panose="020F0502020204030204" pitchFamily="34" charset="0"/>
                <a:ea typeface="Calibri" panose="020F0502020204030204" pitchFamily="34" charset="0"/>
                <a:cs typeface="Calibri" panose="020F0502020204030204" pitchFamily="34" charset="0"/>
              </a:rPr>
              <a:t>Perceived</a:t>
            </a:r>
            <a:r>
              <a:rPr lang="de-DE" sz="3200" b="1" i="1" dirty="0">
                <a:effectLst/>
                <a:latin typeface="Calibri" panose="020F0502020204030204" pitchFamily="34" charset="0"/>
                <a:ea typeface="Calibri" panose="020F0502020204030204" pitchFamily="34" charset="0"/>
                <a:cs typeface="Calibri" panose="020F0502020204030204" pitchFamily="34" charset="0"/>
              </a:rPr>
              <a:t> Benefit </a:t>
            </a:r>
            <a:r>
              <a:rPr lang="de-DE" sz="3200" b="1" i="1" dirty="0" err="1">
                <a:effectLst/>
                <a:latin typeface="Calibri" panose="020F0502020204030204" pitchFamily="34" charset="0"/>
                <a:ea typeface="Calibri" panose="020F0502020204030204" pitchFamily="34" charset="0"/>
                <a:cs typeface="Calibri" panose="020F0502020204030204" pitchFamily="34" charset="0"/>
              </a:rPr>
              <a:t>of</a:t>
            </a:r>
            <a:r>
              <a:rPr lang="de-DE" sz="3200" b="1" i="1" dirty="0">
                <a:effectLst/>
                <a:latin typeface="Calibri" panose="020F0502020204030204" pitchFamily="34" charset="0"/>
                <a:ea typeface="Calibri" panose="020F0502020204030204" pitchFamily="34" charset="0"/>
                <a:cs typeface="Calibri" panose="020F0502020204030204" pitchFamily="34" charset="0"/>
              </a:rPr>
              <a:t> Compliance</a:t>
            </a:r>
            <a:br>
              <a:rPr lang="de-DE" sz="3200" dirty="0">
                <a:effectLst/>
                <a:latin typeface="Calibri" panose="020F0502020204030204" pitchFamily="34" charset="0"/>
                <a:ea typeface="Calibri" panose="020F0502020204030204" pitchFamily="34" charset="0"/>
                <a:cs typeface="Calibri" panose="020F0502020204030204" pitchFamily="34" charset="0"/>
              </a:rPr>
            </a:br>
            <a:r>
              <a:rPr lang="de-DE" sz="3200" dirty="0">
                <a:effectLst/>
                <a:latin typeface="Calibri" panose="020F0502020204030204" pitchFamily="34" charset="0"/>
                <a:ea typeface="Calibri" panose="020F0502020204030204" pitchFamily="34" charset="0"/>
                <a:cs typeface="Calibri" panose="020F0502020204030204" pitchFamily="34" charset="0"/>
              </a:rPr>
              <a:t> </a:t>
            </a:r>
            <a:br>
              <a:rPr lang="de-DE" sz="3200" dirty="0">
                <a:effectLst/>
                <a:latin typeface="Calibri" panose="020F0502020204030204" pitchFamily="34" charset="0"/>
                <a:ea typeface="Calibri" panose="020F0502020204030204" pitchFamily="34" charset="0"/>
                <a:cs typeface="Calibri" panose="020F0502020204030204" pitchFamily="34" charset="0"/>
              </a:rPr>
            </a:b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DE26C731-4D57-4650-B1D7-D93E89CE2B3D}"/>
              </a:ext>
            </a:extLst>
          </p:cNvPr>
          <p:cNvSpPr>
            <a:spLocks noGrp="1"/>
          </p:cNvSpPr>
          <p:nvPr>
            <p:ph idx="1"/>
          </p:nvPr>
        </p:nvSpPr>
        <p:spPr/>
        <p:txBody>
          <a:bodyPr/>
          <a:lstStyle/>
          <a:p>
            <a:pPr>
              <a:lnSpc>
                <a:spcPct val="107000"/>
              </a:lnSpc>
              <a:spcAft>
                <a:spcPts val="0"/>
              </a:spcAft>
            </a:pPr>
            <a:r>
              <a:rPr lang="de-DE" sz="1800" dirty="0" err="1">
                <a:effectLst/>
                <a:latin typeface="Calibri" panose="020F0502020204030204" pitchFamily="34" charset="0"/>
                <a:ea typeface="Calibri" panose="020F0502020204030204" pitchFamily="34" charset="0"/>
                <a:cs typeface="Calibri" panose="020F0502020204030204" pitchFamily="34" charset="0"/>
              </a:rPr>
              <a:t>Three</a:t>
            </a:r>
            <a:r>
              <a:rPr lang="de-DE" sz="1800" dirty="0">
                <a:effectLst/>
                <a:latin typeface="Calibri" panose="020F0502020204030204" pitchFamily="34" charset="0"/>
                <a:ea typeface="Calibri" panose="020F0502020204030204" pitchFamily="34" charset="0"/>
                <a:cs typeface="Calibri" panose="020F0502020204030204" pitchFamily="34" charset="0"/>
              </a:rPr>
              <a:t> </a:t>
            </a:r>
            <a:r>
              <a:rPr lang="de-DE" sz="1800" dirty="0" err="1">
                <a:effectLst/>
                <a:latin typeface="Calibri" panose="020F0502020204030204" pitchFamily="34" charset="0"/>
                <a:ea typeface="Calibri" panose="020F0502020204030204" pitchFamily="34" charset="0"/>
                <a:cs typeface="Calibri" panose="020F0502020204030204" pitchFamily="34" charset="0"/>
              </a:rPr>
              <a:t>outcome</a:t>
            </a:r>
            <a:r>
              <a:rPr lang="de-DE" sz="1800" dirty="0">
                <a:effectLst/>
                <a:latin typeface="Calibri" panose="020F0502020204030204" pitchFamily="34" charset="0"/>
                <a:ea typeface="Calibri" panose="020F0502020204030204" pitchFamily="34" charset="0"/>
                <a:cs typeface="Calibri" panose="020F0502020204030204" pitchFamily="34" charset="0"/>
              </a:rPr>
              <a:t> beliefs:</a:t>
            </a:r>
          </a:p>
          <a:p>
            <a:pPr marL="0" indent="0">
              <a:lnSpc>
                <a:spcPct val="107000"/>
              </a:lnSpc>
              <a:spcAft>
                <a:spcPts val="0"/>
              </a:spcAft>
              <a:buNone/>
            </a:pPr>
            <a:endParaRPr lang="de-DE"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spcAft>
                <a:spcPts val="0"/>
              </a:spcAft>
              <a:buFont typeface="TimesNewRoman"/>
              <a:buChar char="-"/>
            </a:pPr>
            <a:r>
              <a:rPr lang="de-DE" sz="1800" i="1" dirty="0" err="1">
                <a:effectLst/>
                <a:latin typeface="Calibri" panose="020F0502020204030204" pitchFamily="34" charset="0"/>
                <a:ea typeface="Calibri" panose="020F0502020204030204" pitchFamily="34" charset="0"/>
                <a:cs typeface="Calibri" panose="020F0502020204030204" pitchFamily="34" charset="0"/>
              </a:rPr>
              <a:t>intrinsic</a:t>
            </a:r>
            <a:r>
              <a:rPr lang="de-DE" sz="1800" i="1" dirty="0">
                <a:effectLst/>
                <a:latin typeface="Calibri" panose="020F0502020204030204" pitchFamily="34" charset="0"/>
                <a:ea typeface="Calibri" panose="020F0502020204030204" pitchFamily="34" charset="0"/>
                <a:cs typeface="Calibri" panose="020F0502020204030204" pitchFamily="34" charset="0"/>
              </a:rPr>
              <a:t> </a:t>
            </a:r>
            <a:r>
              <a:rPr lang="de-DE" sz="1800" i="1" dirty="0" err="1">
                <a:effectLst/>
                <a:latin typeface="Calibri" panose="020F0502020204030204" pitchFamily="34" charset="0"/>
                <a:ea typeface="Calibri" panose="020F0502020204030204" pitchFamily="34" charset="0"/>
                <a:cs typeface="Calibri" panose="020F0502020204030204" pitchFamily="34" charset="0"/>
              </a:rPr>
              <a:t>benefit</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spcAft>
                <a:spcPts val="0"/>
              </a:spcAft>
              <a:buFont typeface="TimesNewRoman"/>
              <a:buChar char="-"/>
            </a:pPr>
            <a:r>
              <a:rPr lang="de-DE" sz="1800" i="1" dirty="0" err="1">
                <a:effectLst/>
                <a:latin typeface="Calibri" panose="020F0502020204030204" pitchFamily="34" charset="0"/>
                <a:ea typeface="Calibri" panose="020F0502020204030204" pitchFamily="34" charset="0"/>
                <a:cs typeface="Calibri" panose="020F0502020204030204" pitchFamily="34" charset="0"/>
              </a:rPr>
              <a:t>safety</a:t>
            </a:r>
            <a:r>
              <a:rPr lang="de-DE" sz="1800" i="1" dirty="0">
                <a:effectLst/>
                <a:latin typeface="Calibri" panose="020F0502020204030204" pitchFamily="34" charset="0"/>
                <a:ea typeface="Calibri" panose="020F0502020204030204" pitchFamily="34" charset="0"/>
                <a:cs typeface="Calibri" panose="020F0502020204030204" pitchFamily="34" charset="0"/>
              </a:rPr>
              <a:t> </a:t>
            </a:r>
            <a:r>
              <a:rPr lang="de-DE" sz="1800" i="1" dirty="0" err="1">
                <a:effectLst/>
                <a:latin typeface="Calibri" panose="020F0502020204030204" pitchFamily="34" charset="0"/>
                <a:ea typeface="Calibri" panose="020F0502020204030204" pitchFamily="34" charset="0"/>
                <a:cs typeface="Calibri" panose="020F0502020204030204" pitchFamily="34" charset="0"/>
              </a:rPr>
              <a:t>of</a:t>
            </a:r>
            <a:r>
              <a:rPr lang="de-DE" sz="1800" i="1" dirty="0">
                <a:effectLst/>
                <a:latin typeface="Calibri" panose="020F0502020204030204" pitchFamily="34" charset="0"/>
                <a:ea typeface="Calibri" panose="020F0502020204030204" pitchFamily="34" charset="0"/>
                <a:cs typeface="Calibri" panose="020F0502020204030204" pitchFamily="34" charset="0"/>
              </a:rPr>
              <a:t> </a:t>
            </a:r>
            <a:r>
              <a:rPr lang="de-DE" sz="1800" i="1" dirty="0" err="1">
                <a:effectLst/>
                <a:latin typeface="Calibri" panose="020F0502020204030204" pitchFamily="34" charset="0"/>
                <a:ea typeface="Calibri" panose="020F0502020204030204" pitchFamily="34" charset="0"/>
                <a:cs typeface="Calibri" panose="020F0502020204030204" pitchFamily="34" charset="0"/>
              </a:rPr>
              <a:t>resources</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spcAft>
                <a:spcPts val="0"/>
              </a:spcAft>
              <a:buFont typeface="TimesNewRoman"/>
              <a:buChar char="-"/>
            </a:pPr>
            <a:r>
              <a:rPr lang="de-DE" sz="1800" i="1" dirty="0" err="1">
                <a:effectLst/>
                <a:latin typeface="Calibri" panose="020F0502020204030204" pitchFamily="34" charset="0"/>
                <a:ea typeface="Calibri" panose="020F0502020204030204" pitchFamily="34" charset="0"/>
                <a:cs typeface="Calibri" panose="020F0502020204030204" pitchFamily="34" charset="0"/>
              </a:rPr>
              <a:t>rewards</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p>
            <a:endParaRPr lang="de-DE" dirty="0"/>
          </a:p>
        </p:txBody>
      </p:sp>
    </p:spTree>
    <p:extLst>
      <p:ext uri="{BB962C8B-B14F-4D97-AF65-F5344CB8AC3E}">
        <p14:creationId xmlns:p14="http://schemas.microsoft.com/office/powerpoint/2010/main" val="1724336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DFB811A-ABC9-4A70-BCB6-0E850056A42C}"/>
              </a:ext>
            </a:extLst>
          </p:cNvPr>
          <p:cNvSpPr txBox="1"/>
          <p:nvPr/>
        </p:nvSpPr>
        <p:spPr>
          <a:xfrm>
            <a:off x="556591" y="1312234"/>
            <a:ext cx="11078817" cy="4233531"/>
          </a:xfrm>
          <a:prstGeom prst="rect">
            <a:avLst/>
          </a:prstGeom>
          <a:noFill/>
        </p:spPr>
        <p:txBody>
          <a:bodyPr wrap="square">
            <a:spAutoFit/>
          </a:bodyPr>
          <a:lstStyle/>
          <a:p>
            <a:pPr>
              <a:lnSpc>
                <a:spcPct val="107000"/>
              </a:lnSpc>
              <a:spcBef>
                <a:spcPts val="1000"/>
              </a:spcBef>
            </a:pPr>
            <a:r>
              <a:rPr lang="de-DE" sz="3200" i="1" dirty="0" err="1">
                <a:solidFill>
                  <a:schemeClr val="tx1">
                    <a:alpha val="70000"/>
                  </a:schemeClr>
                </a:solidFill>
                <a:latin typeface="Calibri" panose="020F0502020204030204" pitchFamily="34" charset="0"/>
                <a:cs typeface="Calibri" panose="020F0502020204030204" pitchFamily="34" charset="0"/>
              </a:rPr>
              <a:t>Intrinsic</a:t>
            </a:r>
            <a:r>
              <a:rPr lang="de-DE" sz="3200" i="1" dirty="0">
                <a:solidFill>
                  <a:schemeClr val="tx1">
                    <a:alpha val="70000"/>
                  </a:schemeClr>
                </a:solidFill>
                <a:latin typeface="Calibri" panose="020F0502020204030204" pitchFamily="34" charset="0"/>
                <a:cs typeface="Calibri" panose="020F0502020204030204" pitchFamily="34" charset="0"/>
              </a:rPr>
              <a:t> </a:t>
            </a:r>
            <a:r>
              <a:rPr lang="de-DE" sz="3200" i="1" dirty="0" err="1">
                <a:solidFill>
                  <a:schemeClr val="tx1">
                    <a:alpha val="70000"/>
                  </a:schemeClr>
                </a:solidFill>
                <a:latin typeface="Calibri" panose="020F0502020204030204" pitchFamily="34" charset="0"/>
                <a:cs typeface="Calibri" panose="020F0502020204030204" pitchFamily="34" charset="0"/>
              </a:rPr>
              <a:t>benefit</a:t>
            </a:r>
            <a:r>
              <a:rPr lang="de-DE" sz="3200" i="1" dirty="0">
                <a:solidFill>
                  <a:schemeClr val="tx1">
                    <a:alpha val="70000"/>
                  </a:schemeClr>
                </a:solidFill>
                <a:latin typeface="Calibri" panose="020F0502020204030204" pitchFamily="34" charset="0"/>
                <a:cs typeface="Calibri" panose="020F0502020204030204" pitchFamily="34" charset="0"/>
              </a:rPr>
              <a:t> </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buFont typeface="TimesNewRoman"/>
              <a:buChar char="-"/>
            </a:pPr>
            <a:r>
              <a:rPr lang="de-DE" i="1" dirty="0">
                <a:solidFill>
                  <a:schemeClr val="tx1">
                    <a:alpha val="70000"/>
                  </a:schemeClr>
                </a:solidFill>
                <a:latin typeface="Calibri" panose="020F0502020204030204" pitchFamily="34" charset="0"/>
                <a:cs typeface="Calibri" panose="020F0502020204030204" pitchFamily="34" charset="0"/>
              </a:rPr>
              <a:t>an </a:t>
            </a:r>
            <a:r>
              <a:rPr lang="de-DE" i="1" dirty="0" err="1">
                <a:solidFill>
                  <a:schemeClr val="tx1">
                    <a:alpha val="70000"/>
                  </a:schemeClr>
                </a:solidFill>
                <a:latin typeface="Calibri" panose="020F0502020204030204" pitchFamily="34" charset="0"/>
                <a:cs typeface="Calibri" panose="020F0502020204030204" pitchFamily="34" charset="0"/>
              </a:rPr>
              <a:t>employee’s</a:t>
            </a:r>
            <a:r>
              <a:rPr lang="de-DE" i="1" dirty="0">
                <a:solidFill>
                  <a:schemeClr val="tx1">
                    <a:alpha val="70000"/>
                  </a:schemeClr>
                </a:solidFill>
                <a:latin typeface="Calibri" panose="020F0502020204030204" pitchFamily="34" charset="0"/>
                <a:cs typeface="Calibri" panose="020F0502020204030204" pitchFamily="34" charset="0"/>
              </a:rPr>
              <a:t> positive </a:t>
            </a:r>
            <a:r>
              <a:rPr lang="de-DE" i="1" dirty="0" err="1">
                <a:solidFill>
                  <a:schemeClr val="tx1">
                    <a:alpha val="70000"/>
                  </a:schemeClr>
                </a:solidFill>
                <a:latin typeface="Calibri" panose="020F0502020204030204" pitchFamily="34" charset="0"/>
                <a:cs typeface="Calibri" panose="020F0502020204030204" pitchFamily="34" charset="0"/>
              </a:rPr>
              <a:t>feelings</a:t>
            </a:r>
            <a:r>
              <a:rPr lang="de-DE" i="1" dirty="0">
                <a:solidFill>
                  <a:schemeClr val="tx1">
                    <a:alpha val="70000"/>
                  </a:schemeClr>
                </a:solidFill>
                <a:latin typeface="Calibri" panose="020F0502020204030204" pitchFamily="34" charset="0"/>
                <a:cs typeface="Calibri" panose="020F0502020204030204" pitchFamily="34" charset="0"/>
              </a:rPr>
              <a:t>, such </a:t>
            </a:r>
            <a:r>
              <a:rPr lang="de-DE" i="1" dirty="0" err="1">
                <a:solidFill>
                  <a:schemeClr val="tx1">
                    <a:alpha val="70000"/>
                  </a:schemeClr>
                </a:solidFill>
                <a:latin typeface="Calibri" panose="020F0502020204030204" pitchFamily="34" charset="0"/>
                <a:cs typeface="Calibri" panose="020F0502020204030204" pitchFamily="34" charset="0"/>
              </a:rPr>
              <a:t>as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satisfaction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accomplishment</a:t>
            </a:r>
            <a:r>
              <a:rPr lang="de-DE" i="1" dirty="0">
                <a:solidFill>
                  <a:schemeClr val="tx1">
                    <a:alpha val="70000"/>
                  </a:schemeClr>
                </a:solidFill>
                <a:latin typeface="Calibri" panose="020F0502020204030204" pitchFamily="34" charset="0"/>
                <a:cs typeface="Calibri" panose="020F0502020204030204" pitchFamily="34" charset="0"/>
              </a:rPr>
              <a:t>, and </a:t>
            </a:r>
            <a:r>
              <a:rPr lang="de-DE" i="1" dirty="0" err="1">
                <a:solidFill>
                  <a:schemeClr val="tx1">
                    <a:alpha val="70000"/>
                  </a:schemeClr>
                </a:solidFill>
                <a:latin typeface="Calibri" panose="020F0502020204030204" pitchFamily="34" charset="0"/>
                <a:cs typeface="Calibri" panose="020F0502020204030204" pitchFamily="34" charset="0"/>
              </a:rPr>
              <a:t>fulfillment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about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compliance</a:t>
            </a:r>
            <a:r>
              <a:rPr lang="de-DE" i="1" dirty="0">
                <a:solidFill>
                  <a:schemeClr val="tx1">
                    <a:alpha val="70000"/>
                  </a:schemeClr>
                </a:solidFill>
                <a:latin typeface="Calibri" panose="020F0502020204030204" pitchFamily="34" charset="0"/>
                <a:cs typeface="Calibri" panose="020F0502020204030204" pitchFamily="34" charset="0"/>
              </a:rPr>
              <a:t> </a:t>
            </a:r>
          </a:p>
          <a:p>
            <a:pPr marL="342900" indent="-342900">
              <a:lnSpc>
                <a:spcPct val="107000"/>
              </a:lnSpc>
              <a:spcBef>
                <a:spcPts val="1000"/>
              </a:spcBef>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intrinsic</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motives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help</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people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justify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their</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actions</a:t>
            </a:r>
            <a:r>
              <a:rPr lang="de-DE" i="1" dirty="0">
                <a:solidFill>
                  <a:schemeClr val="tx1">
                    <a:alpha val="70000"/>
                  </a:schemeClr>
                </a:solidFill>
                <a:latin typeface="Calibri" panose="020F0502020204030204" pitchFamily="34" charset="0"/>
                <a:cs typeface="Calibri" panose="020F0502020204030204" pitchFamily="34" charset="0"/>
              </a:rPr>
              <a:t> in </a:t>
            </a:r>
            <a:r>
              <a:rPr lang="de-DE" i="1" dirty="0" err="1">
                <a:solidFill>
                  <a:schemeClr val="tx1">
                    <a:alpha val="70000"/>
                  </a:schemeClr>
                </a:solidFill>
                <a:latin typeface="Calibri" panose="020F0502020204030204" pitchFamily="34" charset="0"/>
                <a:cs typeface="Calibri" panose="020F0502020204030204" pitchFamily="34" charset="0"/>
              </a:rPr>
              <a:t>terms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internal </a:t>
            </a:r>
            <a:r>
              <a:rPr lang="de-DE" i="1" dirty="0" err="1">
                <a:solidFill>
                  <a:schemeClr val="tx1">
                    <a:alpha val="70000"/>
                  </a:schemeClr>
                </a:solidFill>
                <a:latin typeface="Calibri" panose="020F0502020204030204" pitchFamily="34" charset="0"/>
                <a:cs typeface="Calibri" panose="020F0502020204030204" pitchFamily="34" charset="0"/>
              </a:rPr>
              <a:t>reasons</a:t>
            </a:r>
            <a:r>
              <a:rPr lang="de-DE" i="1" dirty="0">
                <a:solidFill>
                  <a:schemeClr val="tx1">
                    <a:alpha val="70000"/>
                  </a:schemeClr>
                </a:solidFill>
                <a:latin typeface="Calibri" panose="020F0502020204030204" pitchFamily="34" charset="0"/>
                <a:cs typeface="Calibri" panose="020F0502020204030204" pitchFamily="34" charset="0"/>
              </a:rPr>
              <a:t>, such </a:t>
            </a:r>
            <a:r>
              <a:rPr lang="de-DE" i="1" dirty="0" err="1">
                <a:solidFill>
                  <a:schemeClr val="tx1">
                    <a:alpha val="70000"/>
                  </a:schemeClr>
                </a:solidFill>
                <a:latin typeface="Calibri" panose="020F0502020204030204" pitchFamily="34" charset="0"/>
                <a:cs typeface="Calibri" panose="020F0502020204030204" pitchFamily="34" charset="0"/>
              </a:rPr>
              <a:t>as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their</a:t>
            </a:r>
            <a:r>
              <a:rPr lang="de-DE" i="1" dirty="0">
                <a:solidFill>
                  <a:schemeClr val="tx1">
                    <a:alpha val="70000"/>
                  </a:schemeClr>
                </a:solidFill>
                <a:latin typeface="Calibri" panose="020F0502020204030204" pitchFamily="34" charset="0"/>
                <a:cs typeface="Calibri" panose="020F0502020204030204" pitchFamily="34" charset="0"/>
              </a:rPr>
              <a:t> own </a:t>
            </a:r>
            <a:r>
              <a:rPr lang="de-DE" i="1" dirty="0" err="1">
                <a:solidFill>
                  <a:schemeClr val="tx1">
                    <a:alpha val="70000"/>
                  </a:schemeClr>
                </a:solidFill>
                <a:latin typeface="Calibri" panose="020F0502020204030204" pitchFamily="34" charset="0"/>
                <a:cs typeface="Calibri" panose="020F0502020204030204" pitchFamily="34" charset="0"/>
              </a:rPr>
              <a:t>inspirations</a:t>
            </a:r>
            <a:endParaRPr lang="de-DE" i="1" dirty="0">
              <a:solidFill>
                <a:schemeClr val="tx1">
                  <a:alpha val="70000"/>
                </a:schemeClr>
              </a:solidFill>
              <a:latin typeface="Calibri" panose="020F0502020204030204" pitchFamily="34" charset="0"/>
              <a:cs typeface="Calibri" panose="020F0502020204030204" pitchFamily="34" charset="0"/>
            </a:endParaRPr>
          </a:p>
          <a:p>
            <a:pPr>
              <a:lnSpc>
                <a:spcPct val="107000"/>
              </a:lnSpc>
              <a:spcBef>
                <a:spcPts val="1000"/>
              </a:spcBef>
            </a:pPr>
            <a:r>
              <a:rPr lang="de-DE" i="1" dirty="0">
                <a:solidFill>
                  <a:schemeClr val="tx1">
                    <a:alpha val="70000"/>
                  </a:schemeClr>
                </a:solidFill>
                <a:latin typeface="Calibri" panose="020F0502020204030204" pitchFamily="34" charset="0"/>
                <a:cs typeface="Calibri" panose="020F0502020204030204" pitchFamily="34" charset="0"/>
              </a:rPr>
              <a:t> </a:t>
            </a:r>
          </a:p>
          <a:p>
            <a:pPr>
              <a:lnSpc>
                <a:spcPct val="107000"/>
              </a:lnSpc>
              <a:spcBef>
                <a:spcPts val="1000"/>
              </a:spcBef>
            </a:pPr>
            <a:r>
              <a:rPr lang="de-DE" sz="3200" i="1" dirty="0" err="1">
                <a:solidFill>
                  <a:schemeClr val="tx1">
                    <a:alpha val="70000"/>
                  </a:schemeClr>
                </a:solidFill>
                <a:latin typeface="Calibri" panose="020F0502020204030204" pitchFamily="34" charset="0"/>
                <a:cs typeface="Calibri" panose="020F0502020204030204" pitchFamily="34" charset="0"/>
              </a:rPr>
              <a:t>Safety</a:t>
            </a:r>
            <a:r>
              <a:rPr lang="de-DE" sz="3200" i="1" dirty="0">
                <a:solidFill>
                  <a:schemeClr val="tx1">
                    <a:alpha val="70000"/>
                  </a:schemeClr>
                </a:solidFill>
                <a:latin typeface="Calibri" panose="020F0502020204030204" pitchFamily="34" charset="0"/>
                <a:cs typeface="Calibri" panose="020F0502020204030204" pitchFamily="34" charset="0"/>
              </a:rPr>
              <a:t> </a:t>
            </a:r>
            <a:r>
              <a:rPr lang="de-DE" sz="3200" i="1" dirty="0" err="1">
                <a:solidFill>
                  <a:schemeClr val="tx1">
                    <a:alpha val="70000"/>
                  </a:schemeClr>
                </a:solidFill>
                <a:latin typeface="Calibri" panose="020F0502020204030204" pitchFamily="34" charset="0"/>
                <a:cs typeface="Calibri" panose="020F0502020204030204" pitchFamily="34" charset="0"/>
              </a:rPr>
              <a:t>of</a:t>
            </a:r>
            <a:r>
              <a:rPr lang="de-DE" sz="3200" i="1" dirty="0">
                <a:solidFill>
                  <a:schemeClr val="tx1">
                    <a:alpha val="70000"/>
                  </a:schemeClr>
                </a:solidFill>
                <a:latin typeface="Calibri" panose="020F0502020204030204" pitchFamily="34" charset="0"/>
                <a:cs typeface="Calibri" panose="020F0502020204030204" pitchFamily="34" charset="0"/>
              </a:rPr>
              <a:t> </a:t>
            </a:r>
            <a:r>
              <a:rPr lang="de-DE" sz="3200" i="1" dirty="0" err="1">
                <a:solidFill>
                  <a:schemeClr val="tx1">
                    <a:alpha val="70000"/>
                  </a:schemeClr>
                </a:solidFill>
                <a:latin typeface="Calibri" panose="020F0502020204030204" pitchFamily="34" charset="0"/>
                <a:cs typeface="Calibri" panose="020F0502020204030204" pitchFamily="34" charset="0"/>
              </a:rPr>
              <a:t>resources</a:t>
            </a:r>
            <a:r>
              <a:rPr lang="de-DE" sz="3200" i="1" dirty="0">
                <a:solidFill>
                  <a:schemeClr val="tx1">
                    <a:alpha val="70000"/>
                  </a:schemeClr>
                </a:solidFill>
                <a:latin typeface="Calibri" panose="020F0502020204030204" pitchFamily="34" charset="0"/>
                <a:cs typeface="Calibri" panose="020F0502020204030204" pitchFamily="34" charset="0"/>
              </a:rPr>
              <a:t> </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buFont typeface="TimesNewRoman"/>
              <a:buChar char="-"/>
            </a:pPr>
            <a:r>
              <a:rPr lang="de-DE" i="1" dirty="0">
                <a:solidFill>
                  <a:schemeClr val="tx1">
                    <a:alpha val="70000"/>
                  </a:schemeClr>
                </a:solidFill>
                <a:latin typeface="Calibri" panose="020F0502020204030204" pitchFamily="34" charset="0"/>
                <a:cs typeface="Calibri" panose="020F0502020204030204" pitchFamily="34" charset="0"/>
              </a:rPr>
              <a:t>an </a:t>
            </a:r>
            <a:r>
              <a:rPr lang="de-DE" i="1" dirty="0" err="1">
                <a:solidFill>
                  <a:schemeClr val="tx1">
                    <a:alpha val="70000"/>
                  </a:schemeClr>
                </a:solidFill>
                <a:latin typeface="Calibri" panose="020F0502020204030204" pitchFamily="34" charset="0"/>
                <a:cs typeface="Calibri" panose="020F0502020204030204" pitchFamily="34" charset="0"/>
              </a:rPr>
              <a:t>employee’s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perception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that</a:t>
            </a:r>
            <a:r>
              <a:rPr lang="de-DE" i="1" dirty="0">
                <a:solidFill>
                  <a:schemeClr val="tx1">
                    <a:alpha val="70000"/>
                  </a:schemeClr>
                </a:solidFill>
                <a:latin typeface="Calibri" panose="020F0502020204030204" pitchFamily="34" charset="0"/>
                <a:cs typeface="Calibri" panose="020F0502020204030204" pitchFamily="34" charset="0"/>
              </a:rPr>
              <a:t> her </a:t>
            </a:r>
            <a:r>
              <a:rPr lang="de-DE" i="1" dirty="0" err="1">
                <a:solidFill>
                  <a:schemeClr val="tx1">
                    <a:alpha val="70000"/>
                  </a:schemeClr>
                </a:solidFill>
                <a:latin typeface="Calibri" panose="020F0502020204030204" pitchFamily="34" charset="0"/>
                <a:cs typeface="Calibri" panose="020F0502020204030204" pitchFamily="34" charset="0"/>
              </a:rPr>
              <a:t>information</a:t>
            </a:r>
            <a:r>
              <a:rPr lang="de-DE" i="1" dirty="0">
                <a:solidFill>
                  <a:schemeClr val="tx1">
                    <a:alpha val="70000"/>
                  </a:schemeClr>
                </a:solidFill>
                <a:latin typeface="Calibri" panose="020F0502020204030204" pitchFamily="34" charset="0"/>
                <a:cs typeface="Calibri" panose="020F0502020204030204" pitchFamily="34" charset="0"/>
              </a:rPr>
              <a:t> and </a:t>
            </a:r>
            <a:r>
              <a:rPr lang="de-DE" i="1" dirty="0" err="1">
                <a:solidFill>
                  <a:schemeClr val="tx1">
                    <a:alpha val="70000"/>
                  </a:schemeClr>
                </a:solidFill>
                <a:latin typeface="Calibri" panose="020F0502020204030204" pitchFamily="34" charset="0"/>
                <a:cs typeface="Calibri" panose="020F0502020204030204" pitchFamily="34" charset="0"/>
              </a:rPr>
              <a:t>technology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resources</a:t>
            </a:r>
            <a:r>
              <a:rPr lang="de-DE" i="1" dirty="0">
                <a:solidFill>
                  <a:schemeClr val="tx1">
                    <a:alpha val="70000"/>
                  </a:schemeClr>
                </a:solidFill>
                <a:latin typeface="Calibri" panose="020F0502020204030204" pitchFamily="34" charset="0"/>
                <a:cs typeface="Calibri" panose="020F0502020204030204" pitchFamily="34" charset="0"/>
              </a:rPr>
              <a:t> at </a:t>
            </a:r>
            <a:r>
              <a:rPr lang="de-DE" i="1" dirty="0" err="1">
                <a:solidFill>
                  <a:schemeClr val="tx1">
                    <a:alpha val="70000"/>
                  </a:schemeClr>
                </a:solidFill>
                <a:latin typeface="Calibri" panose="020F0502020204030204" pitchFamily="34" charset="0"/>
                <a:cs typeface="Calibri" panose="020F0502020204030204" pitchFamily="34" charset="0"/>
              </a:rPr>
              <a:t>work</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are</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safeguarded</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as</a:t>
            </a:r>
            <a:r>
              <a:rPr lang="de-DE" i="1" dirty="0">
                <a:solidFill>
                  <a:schemeClr val="tx1">
                    <a:alpha val="70000"/>
                  </a:schemeClr>
                </a:solidFill>
                <a:latin typeface="Calibri" panose="020F0502020204030204" pitchFamily="34" charset="0"/>
                <a:cs typeface="Calibri" panose="020F0502020204030204" pitchFamily="34" charset="0"/>
              </a:rPr>
              <a:t> a </a:t>
            </a:r>
            <a:r>
              <a:rPr lang="de-DE" i="1" dirty="0" err="1">
                <a:solidFill>
                  <a:schemeClr val="tx1">
                    <a:alpha val="70000"/>
                  </a:schemeClr>
                </a:solidFill>
                <a:latin typeface="Calibri" panose="020F0502020204030204" pitchFamily="34" charset="0"/>
                <a:cs typeface="Calibri" panose="020F0502020204030204" pitchFamily="34" charset="0"/>
              </a:rPr>
              <a:t>result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her </a:t>
            </a:r>
            <a:r>
              <a:rPr lang="de-DE" i="1" dirty="0" err="1">
                <a:solidFill>
                  <a:schemeClr val="tx1">
                    <a:alpha val="70000"/>
                  </a:schemeClr>
                </a:solidFill>
                <a:latin typeface="Calibri" panose="020F0502020204030204" pitchFamily="34" charset="0"/>
                <a:cs typeface="Calibri" panose="020F0502020204030204" pitchFamily="34" charset="0"/>
              </a:rPr>
              <a:t>compliance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with</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requirements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ISP.  </a:t>
            </a:r>
          </a:p>
          <a:p>
            <a:pPr marL="342900" indent="-342900">
              <a:lnSpc>
                <a:spcPct val="107000"/>
              </a:lnSpc>
              <a:spcBef>
                <a:spcPts val="1000"/>
              </a:spcBef>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employees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are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concerned</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with</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safety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their</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information</a:t>
            </a:r>
            <a:r>
              <a:rPr lang="de-DE" i="1" dirty="0">
                <a:solidFill>
                  <a:schemeClr val="tx1">
                    <a:alpha val="70000"/>
                  </a:schemeClr>
                </a:solidFill>
                <a:latin typeface="Calibri" panose="020F0502020204030204" pitchFamily="34" charset="0"/>
                <a:cs typeface="Calibri" panose="020F0502020204030204" pitchFamily="34" charset="0"/>
              </a:rPr>
              <a:t> and </a:t>
            </a:r>
            <a:r>
              <a:rPr lang="de-DE" i="1" dirty="0" err="1">
                <a:solidFill>
                  <a:schemeClr val="tx1">
                    <a:alpha val="70000"/>
                  </a:schemeClr>
                </a:solidFill>
                <a:latin typeface="Calibri" panose="020F0502020204030204" pitchFamily="34" charset="0"/>
                <a:cs typeface="Calibri" panose="020F0502020204030204" pitchFamily="34" charset="0"/>
              </a:rPr>
              <a:t>technology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resources</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buFont typeface="TimesNewRoman"/>
              <a:buChar char="-"/>
            </a:pPr>
            <a:r>
              <a:rPr lang="de-DE" i="1" dirty="0">
                <a:solidFill>
                  <a:schemeClr val="tx1">
                    <a:alpha val="70000"/>
                  </a:schemeClr>
                </a:solidFill>
                <a:latin typeface="Calibri" panose="020F0502020204030204" pitchFamily="34" charset="0"/>
                <a:cs typeface="Calibri" panose="020F0502020204030204" pitchFamily="34" charset="0"/>
              </a:rPr>
              <a:t>and </a:t>
            </a:r>
            <a:r>
              <a:rPr lang="de-DE" i="1" dirty="0" err="1">
                <a:solidFill>
                  <a:schemeClr val="tx1">
                    <a:alpha val="70000"/>
                  </a:schemeClr>
                </a:solidFill>
                <a:latin typeface="Calibri" panose="020F0502020204030204" pitchFamily="34" charset="0"/>
                <a:cs typeface="Calibri" panose="020F0502020204030204" pitchFamily="34" charset="0"/>
              </a:rPr>
              <a:t>employees</a:t>
            </a:r>
            <a:r>
              <a:rPr lang="de-DE" i="1" dirty="0">
                <a:solidFill>
                  <a:schemeClr val="tx1">
                    <a:alpha val="70000"/>
                  </a:schemeClr>
                </a:solidFill>
                <a:latin typeface="Calibri" panose="020F0502020204030204" pitchFamily="34" charset="0"/>
                <a:cs typeface="Calibri" panose="020F0502020204030204" pitchFamily="34" charset="0"/>
              </a:rPr>
              <a:t> will </a:t>
            </a:r>
            <a:r>
              <a:rPr lang="de-DE" i="1" dirty="0" err="1">
                <a:solidFill>
                  <a:schemeClr val="tx1">
                    <a:alpha val="70000"/>
                  </a:schemeClr>
                </a:solidFill>
                <a:latin typeface="Calibri" panose="020F0502020204030204" pitchFamily="34" charset="0"/>
                <a:cs typeface="Calibri" panose="020F0502020204030204" pitchFamily="34" charset="0"/>
              </a:rPr>
              <a:t>comply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with</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ISP </a:t>
            </a:r>
            <a:r>
              <a:rPr lang="de-DE" i="1" dirty="0" err="1">
                <a:solidFill>
                  <a:schemeClr val="tx1">
                    <a:alpha val="70000"/>
                  </a:schemeClr>
                </a:solidFill>
                <a:latin typeface="Calibri" panose="020F0502020204030204" pitchFamily="34" charset="0"/>
                <a:cs typeface="Calibri" panose="020F0502020204030204" pitchFamily="34" charset="0"/>
              </a:rPr>
              <a:t>when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observe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that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security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mechanisms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are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working</a:t>
            </a:r>
            <a:r>
              <a:rPr lang="de-DE" i="1" dirty="0">
                <a:solidFill>
                  <a:schemeClr val="tx1">
                    <a:alpha val="70000"/>
                  </a:schemeClr>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811661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E2116C91-6072-4203-9971-F2E4950AC9AB}"/>
              </a:ext>
            </a:extLst>
          </p:cNvPr>
          <p:cNvSpPr txBox="1"/>
          <p:nvPr/>
        </p:nvSpPr>
        <p:spPr>
          <a:xfrm>
            <a:off x="496956" y="930852"/>
            <a:ext cx="11198087" cy="4606839"/>
          </a:xfrm>
          <a:prstGeom prst="rect">
            <a:avLst/>
          </a:prstGeom>
          <a:noFill/>
        </p:spPr>
        <p:txBody>
          <a:bodyPr wrap="square">
            <a:spAutoFit/>
          </a:bodyPr>
          <a:lstStyle/>
          <a:p>
            <a:pPr>
              <a:lnSpc>
                <a:spcPct val="107000"/>
              </a:lnSpc>
              <a:spcBef>
                <a:spcPts val="1000"/>
              </a:spcBef>
              <a:spcAft>
                <a:spcPts val="0"/>
              </a:spcAft>
            </a:pPr>
            <a:r>
              <a:rPr lang="de-DE" sz="3200" i="1" dirty="0" err="1">
                <a:solidFill>
                  <a:schemeClr val="tx1">
                    <a:alpha val="70000"/>
                  </a:schemeClr>
                </a:solidFill>
                <a:latin typeface="Calibri" panose="020F0502020204030204" pitchFamily="34" charset="0"/>
                <a:cs typeface="Calibri" panose="020F0502020204030204" pitchFamily="34" charset="0"/>
              </a:rPr>
              <a:t>Rewards</a:t>
            </a:r>
            <a:r>
              <a:rPr lang="de-DE" sz="3200" i="1" dirty="0">
                <a:solidFill>
                  <a:schemeClr val="tx1">
                    <a:alpha val="70000"/>
                  </a:schemeClr>
                </a:solidFill>
                <a:latin typeface="Calibri" panose="020F0502020204030204" pitchFamily="34" charset="0"/>
                <a:cs typeface="Calibri" panose="020F0502020204030204" pitchFamily="34" charset="0"/>
              </a:rPr>
              <a:t> </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spcAft>
                <a:spcPts val="0"/>
              </a:spcAft>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are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defined</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as</a:t>
            </a:r>
            <a:r>
              <a:rPr lang="de-DE" i="1" dirty="0">
                <a:solidFill>
                  <a:schemeClr val="tx1">
                    <a:alpha val="70000"/>
                  </a:schemeClr>
                </a:solidFill>
                <a:latin typeface="Calibri" panose="020F0502020204030204" pitchFamily="34" charset="0"/>
                <a:cs typeface="Calibri" panose="020F0502020204030204" pitchFamily="34" charset="0"/>
              </a:rPr>
              <a:t> tangible </a:t>
            </a:r>
            <a:r>
              <a:rPr lang="de-DE" i="1" dirty="0" err="1">
                <a:solidFill>
                  <a:schemeClr val="tx1">
                    <a:alpha val="70000"/>
                  </a:schemeClr>
                </a:solidFill>
                <a:latin typeface="Calibri" panose="020F0502020204030204" pitchFamily="34" charset="0"/>
                <a:cs typeface="Calibri" panose="020F0502020204030204" pitchFamily="34" charset="0"/>
              </a:rPr>
              <a:t>or</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intangible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compensation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that</a:t>
            </a:r>
            <a:r>
              <a:rPr lang="de-DE" i="1" dirty="0">
                <a:solidFill>
                  <a:schemeClr val="tx1">
                    <a:alpha val="70000"/>
                  </a:schemeClr>
                </a:solidFill>
                <a:latin typeface="Calibri" panose="020F0502020204030204" pitchFamily="34" charset="0"/>
                <a:cs typeface="Calibri" panose="020F0502020204030204" pitchFamily="34" charset="0"/>
              </a:rPr>
              <a:t> an </a:t>
            </a:r>
            <a:r>
              <a:rPr lang="de-DE" i="1" dirty="0" err="1">
                <a:solidFill>
                  <a:schemeClr val="tx1">
                    <a:alpha val="70000"/>
                  </a:schemeClr>
                </a:solidFill>
                <a:latin typeface="Calibri" panose="020F0502020204030204" pitchFamily="34" charset="0"/>
                <a:cs typeface="Calibri" panose="020F0502020204030204" pitchFamily="34" charset="0"/>
              </a:rPr>
              <a:t>organization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gives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to</a:t>
            </a:r>
            <a:r>
              <a:rPr lang="de-DE" i="1" dirty="0">
                <a:solidFill>
                  <a:schemeClr val="tx1">
                    <a:alpha val="70000"/>
                  </a:schemeClr>
                </a:solidFill>
                <a:latin typeface="Calibri" panose="020F0502020204030204" pitchFamily="34" charset="0"/>
                <a:cs typeface="Calibri" panose="020F0502020204030204" pitchFamily="34" charset="0"/>
              </a:rPr>
              <a:t> an </a:t>
            </a:r>
            <a:r>
              <a:rPr lang="de-DE" i="1" dirty="0" err="1">
                <a:solidFill>
                  <a:schemeClr val="tx1">
                    <a:alpha val="70000"/>
                  </a:schemeClr>
                </a:solidFill>
                <a:latin typeface="Calibri" panose="020F0502020204030204" pitchFamily="34" charset="0"/>
                <a:cs typeface="Calibri" panose="020F0502020204030204" pitchFamily="34" charset="0"/>
              </a:rPr>
              <a:t>employee</a:t>
            </a:r>
            <a:r>
              <a:rPr lang="de-DE" i="1" dirty="0">
                <a:solidFill>
                  <a:schemeClr val="tx1">
                    <a:alpha val="70000"/>
                  </a:schemeClr>
                </a:solidFill>
                <a:latin typeface="Calibri" panose="020F0502020204030204" pitchFamily="34" charset="0"/>
                <a:cs typeface="Calibri" panose="020F0502020204030204" pitchFamily="34" charset="0"/>
              </a:rPr>
              <a:t> in </a:t>
            </a:r>
            <a:r>
              <a:rPr lang="de-DE" i="1" dirty="0" err="1">
                <a:solidFill>
                  <a:schemeClr val="tx1">
                    <a:alpha val="70000"/>
                  </a:schemeClr>
                </a:solidFill>
                <a:latin typeface="Calibri" panose="020F0502020204030204" pitchFamily="34" charset="0"/>
                <a:cs typeface="Calibri" panose="020F0502020204030204" pitchFamily="34" charset="0"/>
              </a:rPr>
              <a:t>return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for</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compliance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with</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requirements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ISP.</a:t>
            </a:r>
          </a:p>
          <a:p>
            <a:pPr marL="342900" lvl="0" indent="-342900">
              <a:lnSpc>
                <a:spcPct val="107000"/>
              </a:lnSpc>
              <a:spcBef>
                <a:spcPts val="1000"/>
              </a:spcBef>
              <a:spcAft>
                <a:spcPts val="0"/>
              </a:spcAft>
              <a:buFont typeface="TimesNewRoman"/>
              <a:buChar char="-"/>
            </a:pPr>
            <a:r>
              <a:rPr lang="de-DE" i="1" dirty="0">
                <a:solidFill>
                  <a:schemeClr val="tx1">
                    <a:alpha val="70000"/>
                  </a:schemeClr>
                </a:solidFill>
                <a:latin typeface="Calibri" panose="020F0502020204030204" pitchFamily="34" charset="0"/>
                <a:cs typeface="Calibri" panose="020F0502020204030204" pitchFamily="34" charset="0"/>
              </a:rPr>
              <a:t>May </a:t>
            </a:r>
            <a:r>
              <a:rPr lang="de-DE" i="1" dirty="0" err="1">
                <a:solidFill>
                  <a:schemeClr val="tx1">
                    <a:alpha val="70000"/>
                  </a:schemeClr>
                </a:solidFill>
                <a:latin typeface="Calibri" panose="020F0502020204030204" pitchFamily="34" charset="0"/>
                <a:cs typeface="Calibri" panose="020F0502020204030204" pitchFamily="34" charset="0"/>
              </a:rPr>
              <a:t>include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pay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raise</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lvl="0" indent="-342900">
              <a:lnSpc>
                <a:spcPct val="107000"/>
              </a:lnSpc>
              <a:spcBef>
                <a:spcPts val="1000"/>
              </a:spcBef>
              <a:spcAft>
                <a:spcPts val="0"/>
              </a:spcAft>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monetary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or</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nonmonetary</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awards</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lvl="0" indent="-342900">
              <a:lnSpc>
                <a:spcPct val="107000"/>
              </a:lnSpc>
              <a:spcBef>
                <a:spcPts val="1000"/>
              </a:spcBef>
              <a:spcAft>
                <a:spcPts val="0"/>
              </a:spcAft>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appreciation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written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or</a:t>
            </a:r>
            <a:r>
              <a:rPr lang="de-DE" i="1" dirty="0">
                <a:solidFill>
                  <a:schemeClr val="tx1">
                    <a:alpha val="70000"/>
                  </a:schemeClr>
                </a:solidFill>
                <a:latin typeface="Calibri" panose="020F0502020204030204" pitchFamily="34" charset="0"/>
                <a:cs typeface="Calibri" panose="020F0502020204030204" pitchFamily="34" charset="0"/>
              </a:rPr>
              <a:t> oral)</a:t>
            </a:r>
          </a:p>
          <a:p>
            <a:pPr marL="342900" lvl="0" indent="-342900">
              <a:lnSpc>
                <a:spcPct val="107000"/>
              </a:lnSpc>
              <a:spcBef>
                <a:spcPts val="1000"/>
              </a:spcBef>
              <a:spcAft>
                <a:spcPts val="800"/>
              </a:spcAft>
              <a:buFont typeface="TimesNewRoman"/>
              <a:buChar char="-"/>
            </a:pPr>
            <a:r>
              <a:rPr lang="de-DE" i="1" dirty="0" err="1">
                <a:solidFill>
                  <a:schemeClr val="tx1">
                    <a:alpha val="70000"/>
                  </a:schemeClr>
                </a:solidFill>
                <a:latin typeface="Calibri" panose="020F0502020204030204" pitchFamily="34" charset="0"/>
                <a:cs typeface="Calibri" panose="020F0502020204030204" pitchFamily="34" charset="0"/>
              </a:rPr>
              <a:t>promotions</a:t>
            </a:r>
            <a:r>
              <a:rPr lang="de-DE" i="1" dirty="0">
                <a:solidFill>
                  <a:schemeClr val="tx1">
                    <a:alpha val="70000"/>
                  </a:schemeClr>
                </a:solidFill>
                <a:latin typeface="Calibri" panose="020F0502020204030204" pitchFamily="34" charset="0"/>
                <a:cs typeface="Calibri" panose="020F0502020204030204" pitchFamily="34" charset="0"/>
              </a:rPr>
              <a:t> and </a:t>
            </a:r>
            <a:r>
              <a:rPr lang="de-DE" i="1" dirty="0" err="1">
                <a:solidFill>
                  <a:schemeClr val="tx1">
                    <a:alpha val="70000"/>
                  </a:schemeClr>
                </a:solidFill>
                <a:latin typeface="Calibri" panose="020F0502020204030204" pitchFamily="34" charset="0"/>
                <a:cs typeface="Calibri" panose="020F0502020204030204" pitchFamily="34" charset="0"/>
              </a:rPr>
              <a:t>reputation</a:t>
            </a:r>
            <a:endParaRPr lang="de-DE" i="1" dirty="0">
              <a:solidFill>
                <a:schemeClr val="tx1">
                  <a:alpha val="70000"/>
                </a:schemeClr>
              </a:solidFill>
              <a:latin typeface="Calibri" panose="020F0502020204030204" pitchFamily="34" charset="0"/>
              <a:cs typeface="Calibri" panose="020F0502020204030204" pitchFamily="34" charset="0"/>
            </a:endParaRPr>
          </a:p>
          <a:p>
            <a:pPr>
              <a:lnSpc>
                <a:spcPct val="107000"/>
              </a:lnSpc>
              <a:spcBef>
                <a:spcPts val="1000"/>
              </a:spcBef>
              <a:spcAft>
                <a:spcPts val="800"/>
              </a:spcAft>
            </a:pPr>
            <a:r>
              <a:rPr lang="de-DE" i="1" dirty="0">
                <a:solidFill>
                  <a:schemeClr val="tx1">
                    <a:alpha val="70000"/>
                  </a:schemeClr>
                </a:solidFill>
                <a:latin typeface="Calibri" panose="020F0502020204030204" pitchFamily="34" charset="0"/>
                <a:cs typeface="Calibri" panose="020F0502020204030204" pitchFamily="34" charset="0"/>
              </a:rPr>
              <a:t> </a:t>
            </a:r>
            <a:r>
              <a:rPr lang="de-DE" sz="3200" i="1" dirty="0" err="1">
                <a:solidFill>
                  <a:schemeClr val="tx1">
                    <a:alpha val="70000"/>
                  </a:schemeClr>
                </a:solidFill>
                <a:latin typeface="Calibri" panose="020F0502020204030204" pitchFamily="34" charset="0"/>
                <a:cs typeface="Calibri" panose="020F0502020204030204" pitchFamily="34" charset="0"/>
              </a:rPr>
              <a:t>Conclusion</a:t>
            </a:r>
            <a:r>
              <a:rPr lang="de-DE" sz="3200" i="1" dirty="0">
                <a:solidFill>
                  <a:schemeClr val="tx1">
                    <a:alpha val="70000"/>
                  </a:schemeClr>
                </a:solidFill>
                <a:latin typeface="Calibri" panose="020F0502020204030204" pitchFamily="34" charset="0"/>
                <a:cs typeface="Calibri" panose="020F0502020204030204" pitchFamily="34" charset="0"/>
              </a:rPr>
              <a:t>:</a:t>
            </a:r>
            <a:endParaRPr lang="de-DE" i="1" dirty="0">
              <a:solidFill>
                <a:schemeClr val="tx1">
                  <a:alpha val="70000"/>
                </a:schemeClr>
              </a:solidFill>
              <a:latin typeface="Calibri" panose="020F0502020204030204" pitchFamily="34" charset="0"/>
              <a:cs typeface="Calibri" panose="020F0502020204030204" pitchFamily="34" charset="0"/>
            </a:endParaRPr>
          </a:p>
          <a:p>
            <a:pPr marL="342900" indent="-342900">
              <a:lnSpc>
                <a:spcPct val="107000"/>
              </a:lnSpc>
              <a:spcBef>
                <a:spcPts val="1000"/>
              </a:spcBef>
              <a:spcAft>
                <a:spcPts val="0"/>
              </a:spcAft>
              <a:buFont typeface="TimesNewRoman"/>
              <a:buChar char="-"/>
            </a:pPr>
            <a:r>
              <a:rPr lang="de-DE" i="1" dirty="0">
                <a:solidFill>
                  <a:schemeClr val="tx1">
                    <a:alpha val="70000"/>
                  </a:schemeClr>
                </a:solidFill>
                <a:latin typeface="Calibri" panose="020F0502020204030204" pitchFamily="34" charset="0"/>
                <a:cs typeface="Calibri" panose="020F0502020204030204" pitchFamily="34" charset="0"/>
              </a:rPr>
              <a:t>This </a:t>
            </a:r>
            <a:r>
              <a:rPr lang="de-DE" i="1" dirty="0" err="1">
                <a:solidFill>
                  <a:schemeClr val="tx1">
                    <a:alpha val="70000"/>
                  </a:schemeClr>
                </a:solidFill>
                <a:latin typeface="Calibri" panose="020F0502020204030204" pitchFamily="34" charset="0"/>
                <a:cs typeface="Calibri" panose="020F0502020204030204" pitchFamily="34" charset="0"/>
              </a:rPr>
              <a:t>may</a:t>
            </a:r>
            <a:r>
              <a:rPr lang="de-DE" i="1" dirty="0">
                <a:solidFill>
                  <a:schemeClr val="tx1">
                    <a:alpha val="70000"/>
                  </a:schemeClr>
                </a:solidFill>
                <a:latin typeface="Calibri" panose="020F0502020204030204" pitchFamily="34" charset="0"/>
                <a:cs typeface="Calibri" panose="020F0502020204030204" pitchFamily="34" charset="0"/>
              </a:rPr>
              <a:t> not </a:t>
            </a:r>
            <a:r>
              <a:rPr lang="de-DE" i="1" dirty="0" err="1">
                <a:solidFill>
                  <a:schemeClr val="tx1">
                    <a:alpha val="70000"/>
                  </a:schemeClr>
                </a:solidFill>
                <a:latin typeface="Calibri" panose="020F0502020204030204" pitchFamily="34" charset="0"/>
                <a:cs typeface="Calibri" panose="020F0502020204030204" pitchFamily="34" charset="0"/>
              </a:rPr>
              <a:t>yet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be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common</a:t>
            </a:r>
            <a:r>
              <a:rPr lang="de-DE" i="1" dirty="0">
                <a:solidFill>
                  <a:schemeClr val="tx1">
                    <a:alpha val="70000"/>
                  </a:schemeClr>
                </a:solidFill>
                <a:latin typeface="Calibri" panose="020F0502020204030204" pitchFamily="34" charset="0"/>
                <a:cs typeface="Calibri" panose="020F0502020204030204" pitchFamily="34" charset="0"/>
              </a:rPr>
              <a:t> in </a:t>
            </a:r>
            <a:r>
              <a:rPr lang="de-DE" i="1" dirty="0" err="1">
                <a:solidFill>
                  <a:schemeClr val="tx1">
                    <a:alpha val="70000"/>
                  </a:schemeClr>
                </a:solidFill>
                <a:latin typeface="Calibri" panose="020F0502020204030204" pitchFamily="34" charset="0"/>
                <a:cs typeface="Calibri" panose="020F0502020204030204" pitchFamily="34" charset="0"/>
              </a:rPr>
              <a:t>practice</a:t>
            </a:r>
            <a:r>
              <a:rPr lang="de-DE" i="1" dirty="0">
                <a:solidFill>
                  <a:schemeClr val="tx1">
                    <a:alpha val="70000"/>
                  </a:schemeClr>
                </a:solidFill>
                <a:latin typeface="Calibri" panose="020F0502020204030204" pitchFamily="34" charset="0"/>
                <a:cs typeface="Calibri" panose="020F0502020204030204" pitchFamily="34" charset="0"/>
              </a:rPr>
              <a:t>, but </a:t>
            </a:r>
            <a:r>
              <a:rPr lang="de-DE" i="1" dirty="0" err="1">
                <a:solidFill>
                  <a:schemeClr val="tx1">
                    <a:alpha val="70000"/>
                  </a:schemeClr>
                </a:solidFill>
                <a:latin typeface="Calibri" panose="020F0502020204030204" pitchFamily="34" charset="0"/>
                <a:cs typeface="Calibri" panose="020F0502020204030204" pitchFamily="34" charset="0"/>
              </a:rPr>
              <a:t>recent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studies</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have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discussed</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possible </a:t>
            </a:r>
            <a:r>
              <a:rPr lang="de-DE" i="1" dirty="0" err="1">
                <a:solidFill>
                  <a:schemeClr val="tx1">
                    <a:alpha val="70000"/>
                  </a:schemeClr>
                </a:solidFill>
                <a:latin typeface="Calibri" panose="020F0502020204030204" pitchFamily="34" charset="0"/>
                <a:cs typeface="Calibri" panose="020F0502020204030204" pitchFamily="34" charset="0"/>
              </a:rPr>
              <a:t>role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incentives</a:t>
            </a:r>
            <a:r>
              <a:rPr lang="de-DE" i="1" dirty="0">
                <a:solidFill>
                  <a:schemeClr val="tx1">
                    <a:alpha val="70000"/>
                  </a:schemeClr>
                </a:solidFill>
                <a:latin typeface="Calibri" panose="020F0502020204030204" pitchFamily="34" charset="0"/>
                <a:cs typeface="Calibri" panose="020F0502020204030204" pitchFamily="34" charset="0"/>
              </a:rPr>
              <a:t> in </a:t>
            </a:r>
            <a:r>
              <a:rPr lang="de-DE" i="1" dirty="0" err="1">
                <a:solidFill>
                  <a:schemeClr val="tx1">
                    <a:alpha val="70000"/>
                  </a:schemeClr>
                </a:solidFill>
                <a:latin typeface="Calibri" panose="020F0502020204030204" pitchFamily="34" charset="0"/>
                <a:cs typeface="Calibri" panose="020F0502020204030204" pitchFamily="34" charset="0"/>
              </a:rPr>
              <a:t>encouraging</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desirable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behaviors</a:t>
            </a:r>
            <a:r>
              <a:rPr lang="de-DE" i="1" dirty="0">
                <a:solidFill>
                  <a:schemeClr val="tx1">
                    <a:alpha val="70000"/>
                  </a:schemeClr>
                </a:solidFill>
                <a:latin typeface="Calibri" panose="020F0502020204030204" pitchFamily="34" charset="0"/>
                <a:cs typeface="Calibri" panose="020F0502020204030204" pitchFamily="34" charset="0"/>
              </a:rPr>
              <a:t> in </a:t>
            </a:r>
            <a:r>
              <a:rPr lang="de-DE" i="1" dirty="0" err="1">
                <a:solidFill>
                  <a:schemeClr val="tx1">
                    <a:alpha val="70000"/>
                  </a:schemeClr>
                </a:solidFill>
                <a:latin typeface="Calibri" panose="020F0502020204030204" pitchFamily="34" charset="0"/>
                <a:cs typeface="Calibri" panose="020F0502020204030204" pitchFamily="34" charset="0"/>
              </a:rPr>
              <a:t>the</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context</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of</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information</a:t>
            </a:r>
            <a:r>
              <a:rPr lang="de-DE" i="1" dirty="0">
                <a:solidFill>
                  <a:schemeClr val="tx1">
                    <a:alpha val="70000"/>
                  </a:schemeClr>
                </a:solidFill>
                <a:latin typeface="Calibri" panose="020F0502020204030204" pitchFamily="34" charset="0"/>
                <a:cs typeface="Calibri" panose="020F0502020204030204" pitchFamily="34" charset="0"/>
              </a:rPr>
              <a:t> </a:t>
            </a:r>
            <a:r>
              <a:rPr lang="de-DE" i="1" dirty="0" err="1">
                <a:solidFill>
                  <a:schemeClr val="tx1">
                    <a:alpha val="70000"/>
                  </a:schemeClr>
                </a:solidFill>
                <a:latin typeface="Calibri" panose="020F0502020204030204" pitchFamily="34" charset="0"/>
                <a:cs typeface="Calibri" panose="020F0502020204030204" pitchFamily="34" charset="0"/>
              </a:rPr>
              <a:t>security</a:t>
            </a:r>
            <a:r>
              <a:rPr lang="de-DE" i="1" dirty="0">
                <a:solidFill>
                  <a:schemeClr val="tx1">
                    <a:alpha val="70000"/>
                  </a:schemeClr>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318874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1B2958-E483-4E80-9515-E57EAE7AE24A}"/>
              </a:ext>
            </a:extLst>
          </p:cNvPr>
          <p:cNvSpPr>
            <a:spLocks noGrp="1"/>
          </p:cNvSpPr>
          <p:nvPr>
            <p:ph type="title"/>
          </p:nvPr>
        </p:nvSpPr>
        <p:spPr>
          <a:xfrm>
            <a:off x="669235" y="753917"/>
            <a:ext cx="10668000" cy="293005"/>
          </a:xfrm>
        </p:spPr>
        <p:txBody>
          <a:bodyPr>
            <a:normAutofit fontScale="90000"/>
          </a:bodyPr>
          <a:lstStyle/>
          <a:p>
            <a:r>
              <a:rPr lang="de-DE" sz="3200" b="1" dirty="0">
                <a:effectLst/>
                <a:latin typeface="Calibri" panose="020F0502020204030204" pitchFamily="34" charset="0"/>
                <a:ea typeface="Calibri" panose="020F0502020204030204" pitchFamily="34" charset="0"/>
                <a:cs typeface="Calibri" panose="020F0502020204030204" pitchFamily="34" charset="0"/>
              </a:rPr>
              <a:t>Information Security Awareness</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BE5053B3-7AC5-4FD4-8818-D4D64A4F85BB}"/>
              </a:ext>
            </a:extLst>
          </p:cNvPr>
          <p:cNvSpPr>
            <a:spLocks noGrp="1"/>
          </p:cNvSpPr>
          <p:nvPr>
            <p:ph idx="1"/>
          </p:nvPr>
        </p:nvSpPr>
        <p:spPr>
          <a:xfrm>
            <a:off x="762000" y="1258957"/>
            <a:ext cx="10668000" cy="4845127"/>
          </a:xfrm>
        </p:spPr>
        <p:txBody>
          <a:bodyPr>
            <a:normAutofit/>
          </a:bodyPr>
          <a:lstStyle/>
          <a:p>
            <a:pPr marL="342900" indent="-342900">
              <a:lnSpc>
                <a:spcPct val="117000"/>
              </a:lnSpc>
              <a:buFont typeface="TimesNewRoman"/>
              <a:buChar char="-"/>
            </a:pPr>
            <a:r>
              <a:rPr lang="de-DE" sz="1900" i="1" dirty="0">
                <a:latin typeface="Calibri" panose="020F0502020204030204" pitchFamily="34" charset="0"/>
                <a:cs typeface="Calibri" panose="020F0502020204030204" pitchFamily="34" charset="0"/>
              </a:rPr>
              <a:t>ISA </a:t>
            </a:r>
            <a:r>
              <a:rPr lang="de-DE" sz="1900" i="1" dirty="0" err="1">
                <a:latin typeface="Calibri" panose="020F0502020204030204" pitchFamily="34" charset="0"/>
                <a:cs typeface="Calibri" panose="020F0502020204030204" pitchFamily="34" charset="0"/>
              </a:rPr>
              <a:t>is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defined</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as</a:t>
            </a:r>
            <a:r>
              <a:rPr lang="de-DE" sz="1900" i="1" dirty="0">
                <a:latin typeface="Calibri" panose="020F0502020204030204" pitchFamily="34" charset="0"/>
                <a:cs typeface="Calibri" panose="020F0502020204030204" pitchFamily="34" charset="0"/>
              </a:rPr>
              <a:t> an </a:t>
            </a:r>
            <a:r>
              <a:rPr lang="de-DE" sz="1900" i="1" dirty="0" err="1">
                <a:latin typeface="Calibri" panose="020F0502020204030204" pitchFamily="34" charset="0"/>
                <a:cs typeface="Calibri" panose="020F0502020204030204" pitchFamily="34" charset="0"/>
              </a:rPr>
              <a:t>employee’s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general</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knowledge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about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information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security</a:t>
            </a:r>
            <a:r>
              <a:rPr lang="de-DE" sz="1900" i="1" dirty="0">
                <a:latin typeface="Calibri" panose="020F0502020204030204" pitchFamily="34" charset="0"/>
                <a:cs typeface="Calibri" panose="020F0502020204030204" pitchFamily="34" charset="0"/>
              </a:rPr>
              <a:t> and </a:t>
            </a:r>
            <a:r>
              <a:rPr lang="de-DE" sz="1900" i="1" dirty="0" err="1">
                <a:latin typeface="Calibri" panose="020F0502020204030204" pitchFamily="34" charset="0"/>
                <a:cs typeface="Calibri" panose="020F0502020204030204" pitchFamily="34" charset="0"/>
              </a:rPr>
              <a:t>his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realization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the</a:t>
            </a:r>
            <a:r>
              <a:rPr lang="de-DE" sz="1900" i="1" dirty="0">
                <a:latin typeface="Calibri" panose="020F0502020204030204" pitchFamily="34" charset="0"/>
                <a:cs typeface="Calibri" panose="020F0502020204030204" pitchFamily="34" charset="0"/>
              </a:rPr>
              <a:t> ISP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his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organization</a:t>
            </a:r>
            <a:r>
              <a:rPr lang="de-DE" sz="1900" i="1" dirty="0">
                <a:latin typeface="Calibri" panose="020F0502020204030204" pitchFamily="34" charset="0"/>
                <a:cs typeface="Calibri" panose="020F0502020204030204" pitchFamily="34" charset="0"/>
              </a:rPr>
              <a:t>.</a:t>
            </a:r>
          </a:p>
          <a:p>
            <a:pPr marL="342900" lvl="0" indent="-342900">
              <a:lnSpc>
                <a:spcPct val="117000"/>
              </a:lnSpc>
              <a:buFont typeface="TimesNewRoman"/>
              <a:buChar char="-"/>
            </a:pPr>
            <a:r>
              <a:rPr lang="de-DE" sz="1900" i="1" dirty="0" err="1">
                <a:latin typeface="Calibri" panose="020F0502020204030204" pitchFamily="34" charset="0"/>
                <a:cs typeface="Calibri" panose="020F0502020204030204" pitchFamily="34" charset="0"/>
              </a:rPr>
              <a:t>Employees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information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security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awareness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is</a:t>
            </a:r>
            <a:r>
              <a:rPr lang="de-DE" sz="1900" i="1" dirty="0">
                <a:latin typeface="Calibri" panose="020F0502020204030204" pitchFamily="34" charset="0"/>
                <a:cs typeface="Calibri" panose="020F0502020204030204" pitchFamily="34" charset="0"/>
              </a:rPr>
              <a:t> an </a:t>
            </a:r>
            <a:r>
              <a:rPr lang="de-DE" sz="1900" i="1" dirty="0" err="1">
                <a:latin typeface="Calibri" panose="020F0502020204030204" pitchFamily="34" charset="0"/>
                <a:cs typeface="Calibri" panose="020F0502020204030204" pitchFamily="34" charset="0"/>
              </a:rPr>
              <a:t>important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part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an </a:t>
            </a:r>
            <a:r>
              <a:rPr lang="de-DE" sz="1900" i="1" dirty="0" err="1">
                <a:latin typeface="Calibri" panose="020F0502020204030204" pitchFamily="34" charset="0"/>
                <a:cs typeface="Calibri" panose="020F0502020204030204" pitchFamily="34" charset="0"/>
              </a:rPr>
              <a:t>effective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information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security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management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program</a:t>
            </a:r>
            <a:endParaRPr lang="de-DE" sz="1900" i="1" dirty="0">
              <a:latin typeface="Calibri" panose="020F0502020204030204" pitchFamily="34" charset="0"/>
              <a:cs typeface="Calibri" panose="020F0502020204030204" pitchFamily="34" charset="0"/>
            </a:endParaRPr>
          </a:p>
          <a:p>
            <a:pPr marL="342900" lvl="0" indent="-342900">
              <a:lnSpc>
                <a:spcPct val="117000"/>
              </a:lnSpc>
              <a:buFont typeface="TimesNewRoman"/>
              <a:buChar char="-"/>
            </a:pPr>
            <a:r>
              <a:rPr lang="de-DE" sz="1900" i="1" dirty="0" err="1">
                <a:latin typeface="Calibri" panose="020F0502020204030204" pitchFamily="34" charset="0"/>
                <a:cs typeface="Calibri" panose="020F0502020204030204" pitchFamily="34" charset="0"/>
              </a:rPr>
              <a:t>Employees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may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be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generally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aware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that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using</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passwords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is</a:t>
            </a:r>
            <a:r>
              <a:rPr lang="de-DE" sz="1900" i="1" dirty="0">
                <a:latin typeface="Calibri" panose="020F0502020204030204" pitchFamily="34" charset="0"/>
                <a:cs typeface="Calibri" panose="020F0502020204030204" pitchFamily="34" charset="0"/>
              </a:rPr>
              <a:t> a </a:t>
            </a:r>
            <a:r>
              <a:rPr lang="de-DE" sz="1900" i="1" dirty="0" err="1">
                <a:latin typeface="Calibri" panose="020F0502020204030204" pitchFamily="34" charset="0"/>
                <a:cs typeface="Calibri" panose="020F0502020204030204" pitchFamily="34" charset="0"/>
              </a:rPr>
              <a:t>necessary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precaution</a:t>
            </a:r>
            <a:r>
              <a:rPr lang="de-DE" sz="1900" i="1" dirty="0">
                <a:latin typeface="Calibri" panose="020F0502020204030204" pitchFamily="34" charset="0"/>
                <a:cs typeface="Calibri" panose="020F0502020204030204" pitchFamily="34" charset="0"/>
              </a:rPr>
              <a:t> but </a:t>
            </a:r>
            <a:r>
              <a:rPr lang="de-DE" sz="1900" i="1" dirty="0" err="1">
                <a:latin typeface="Calibri" panose="020F0502020204030204" pitchFamily="34" charset="0"/>
                <a:cs typeface="Calibri" panose="020F0502020204030204" pitchFamily="34" charset="0"/>
              </a:rPr>
              <a:t>may</a:t>
            </a:r>
            <a:r>
              <a:rPr lang="de-DE" sz="1900" i="1" dirty="0">
                <a:latin typeface="Calibri" panose="020F0502020204030204" pitchFamily="34" charset="0"/>
                <a:cs typeface="Calibri" panose="020F0502020204030204" pitchFamily="34" charset="0"/>
              </a:rPr>
              <a:t> not </a:t>
            </a:r>
            <a:r>
              <a:rPr lang="de-DE" sz="1900" i="1" dirty="0" err="1">
                <a:latin typeface="Calibri" panose="020F0502020204030204" pitchFamily="34" charset="0"/>
                <a:cs typeface="Calibri" panose="020F0502020204030204" pitchFamily="34" charset="0"/>
              </a:rPr>
              <a:t>know</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that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organization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requires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that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passwords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be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changed</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periodically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or</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that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they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need</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to</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be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 </a:t>
            </a:r>
            <a:r>
              <a:rPr lang="de-DE" sz="1900" i="1" dirty="0" err="1">
                <a:latin typeface="Calibri" panose="020F0502020204030204" pitchFamily="34" charset="0"/>
                <a:cs typeface="Calibri" panose="020F0502020204030204" pitchFamily="34" charset="0"/>
              </a:rPr>
              <a:t>certain</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length</a:t>
            </a:r>
            <a:r>
              <a:rPr lang="de-DE" sz="1900" i="1" dirty="0">
                <a:latin typeface="Calibri" panose="020F0502020204030204" pitchFamily="34" charset="0"/>
                <a:cs typeface="Calibri" panose="020F0502020204030204" pitchFamily="34" charset="0"/>
              </a:rPr>
              <a:t> and </a:t>
            </a:r>
            <a:r>
              <a:rPr lang="de-DE" sz="1900" i="1" dirty="0" err="1">
                <a:latin typeface="Calibri" panose="020F0502020204030204" pitchFamily="34" charset="0"/>
                <a:cs typeface="Calibri" panose="020F0502020204030204" pitchFamily="34" charset="0"/>
              </a:rPr>
              <a:t>character</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composition</a:t>
            </a:r>
            <a:r>
              <a:rPr lang="de-DE" sz="1900" i="1" dirty="0">
                <a:latin typeface="Calibri" panose="020F0502020204030204" pitchFamily="34" charset="0"/>
                <a:cs typeface="Calibri" panose="020F0502020204030204" pitchFamily="34" charset="0"/>
              </a:rPr>
              <a:t>. </a:t>
            </a:r>
          </a:p>
          <a:p>
            <a:pPr marL="0" indent="0">
              <a:lnSpc>
                <a:spcPct val="117000"/>
              </a:lnSpc>
              <a:buNone/>
            </a:pPr>
            <a:r>
              <a:rPr lang="de-DE" sz="1900" i="1" dirty="0" err="1">
                <a:latin typeface="Calibri" panose="020F0502020204030204" pitchFamily="34" charset="0"/>
                <a:cs typeface="Calibri" panose="020F0502020204030204" pitchFamily="34" charset="0"/>
              </a:rPr>
              <a:t>Conclusion</a:t>
            </a:r>
            <a:r>
              <a:rPr lang="de-DE" sz="1900" i="1" dirty="0">
                <a:latin typeface="Calibri" panose="020F0502020204030204" pitchFamily="34" charset="0"/>
                <a:cs typeface="Calibri" panose="020F0502020204030204" pitchFamily="34" charset="0"/>
              </a:rPr>
              <a:t>:</a:t>
            </a:r>
          </a:p>
          <a:p>
            <a:pPr marL="342900" indent="-342900">
              <a:lnSpc>
                <a:spcPct val="117000"/>
              </a:lnSpc>
              <a:buFont typeface="TimesNewRoman"/>
              <a:buChar char="-"/>
            </a:pPr>
            <a:r>
              <a:rPr lang="de-DE" sz="1900" i="1" dirty="0">
                <a:latin typeface="Calibri" panose="020F0502020204030204" pitchFamily="34" charset="0"/>
                <a:cs typeface="Calibri" panose="020F0502020204030204" pitchFamily="34" charset="0"/>
              </a:rPr>
              <a:t>Even </a:t>
            </a:r>
            <a:r>
              <a:rPr lang="de-DE" sz="1900" i="1" dirty="0" err="1">
                <a:latin typeface="Calibri" panose="020F0502020204030204" pitchFamily="34" charset="0"/>
                <a:cs typeface="Calibri" panose="020F0502020204030204" pitchFamily="34" charset="0"/>
              </a:rPr>
              <a:t>though</a:t>
            </a:r>
            <a:r>
              <a:rPr lang="de-DE" sz="1900" i="1" dirty="0">
                <a:latin typeface="Calibri" panose="020F0502020204030204" pitchFamily="34" charset="0"/>
                <a:cs typeface="Calibri" panose="020F0502020204030204" pitchFamily="34" charset="0"/>
              </a:rPr>
              <a:t> Corporations </a:t>
            </a:r>
            <a:r>
              <a:rPr lang="de-DE" sz="1900" i="1" dirty="0" err="1">
                <a:latin typeface="Calibri" panose="020F0502020204030204" pitchFamily="34" charset="0"/>
                <a:cs typeface="Calibri" panose="020F0502020204030204" pitchFamily="34" charset="0"/>
              </a:rPr>
              <a:t>already</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invest</a:t>
            </a:r>
            <a:r>
              <a:rPr lang="de-DE" sz="1900" i="1" dirty="0">
                <a:latin typeface="Calibri" panose="020F0502020204030204" pitchFamily="34" charset="0"/>
                <a:cs typeface="Calibri" panose="020F0502020204030204" pitchFamily="34" charset="0"/>
              </a:rPr>
              <a:t> a </a:t>
            </a:r>
            <a:r>
              <a:rPr lang="de-DE" sz="1900" i="1" dirty="0" err="1">
                <a:latin typeface="Calibri" panose="020F0502020204030204" pitchFamily="34" charset="0"/>
                <a:cs typeface="Calibri" panose="020F0502020204030204" pitchFamily="34" charset="0"/>
              </a:rPr>
              <a:t>lot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resources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into</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their</a:t>
            </a:r>
            <a:r>
              <a:rPr lang="de-DE" sz="1900" i="1" dirty="0">
                <a:latin typeface="Calibri" panose="020F0502020204030204" pitchFamily="34" charset="0"/>
                <a:cs typeface="Calibri" panose="020F0502020204030204" pitchFamily="34" charset="0"/>
              </a:rPr>
              <a:t> Security </a:t>
            </a:r>
            <a:r>
              <a:rPr lang="de-DE" sz="1900" i="1" dirty="0" err="1">
                <a:latin typeface="Calibri" panose="020F0502020204030204" pitchFamily="34" charset="0"/>
                <a:cs typeface="Calibri" panose="020F0502020204030204" pitchFamily="34" charset="0"/>
              </a:rPr>
              <a:t>systems</a:t>
            </a:r>
            <a:r>
              <a:rPr lang="de-DE" sz="1900" i="1" dirty="0">
                <a:latin typeface="Calibri" panose="020F0502020204030204" pitchFamily="34" charset="0"/>
                <a:cs typeface="Calibri" panose="020F0502020204030204" pitchFamily="34" charset="0"/>
              </a:rPr>
              <a:t> and </a:t>
            </a:r>
            <a:r>
              <a:rPr lang="de-DE" sz="1900" i="1" dirty="0" err="1">
                <a:latin typeface="Calibri" panose="020F0502020204030204" pitchFamily="34" charset="0"/>
                <a:cs typeface="Calibri" panose="020F0502020204030204" pitchFamily="34" charset="0"/>
              </a:rPr>
              <a:t>compliance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regulations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there</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is</a:t>
            </a:r>
            <a:r>
              <a:rPr lang="de-DE" sz="1900" i="1" dirty="0">
                <a:latin typeface="Calibri" panose="020F0502020204030204" pitchFamily="34" charset="0"/>
                <a:cs typeface="Calibri" panose="020F0502020204030204" pitchFamily="34" charset="0"/>
              </a:rPr>
              <a:t> still a </a:t>
            </a:r>
            <a:r>
              <a:rPr lang="de-DE" sz="1900" i="1" dirty="0" err="1">
                <a:latin typeface="Calibri" panose="020F0502020204030204" pitchFamily="34" charset="0"/>
                <a:cs typeface="Calibri" panose="020F0502020204030204" pitchFamily="34" charset="0"/>
              </a:rPr>
              <a:t>lot</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of</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room</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to</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spread</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awareness</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among</a:t>
            </a:r>
            <a:r>
              <a:rPr lang="de-DE" sz="1900" i="1" dirty="0">
                <a:latin typeface="Calibri" panose="020F0502020204030204" pitchFamily="34" charset="0"/>
                <a:cs typeface="Calibri" panose="020F0502020204030204" pitchFamily="34" charset="0"/>
              </a:rPr>
              <a:t> </a:t>
            </a:r>
            <a:r>
              <a:rPr lang="de-DE" sz="1900" i="1" dirty="0" err="1">
                <a:latin typeface="Calibri" panose="020F0502020204030204" pitchFamily="34" charset="0"/>
                <a:cs typeface="Calibri" panose="020F0502020204030204" pitchFamily="34" charset="0"/>
              </a:rPr>
              <a:t>employees</a:t>
            </a:r>
            <a:r>
              <a:rPr lang="de-DE" sz="1900" i="1" dirty="0">
                <a:latin typeface="Calibri" panose="020F0502020204030204" pitchFamily="34" charset="0"/>
                <a:cs typeface="Calibri" panose="020F0502020204030204" pitchFamily="34" charset="0"/>
              </a:rPr>
              <a:t>.</a:t>
            </a:r>
          </a:p>
          <a:p>
            <a:pPr marL="0" indent="0">
              <a:lnSpc>
                <a:spcPct val="117000"/>
              </a:lnSpc>
              <a:buNone/>
            </a:pPr>
            <a:endParaRPr lang="de-DE" sz="1900" i="1" dirty="0">
              <a:latin typeface="Calibri" panose="020F0502020204030204" pitchFamily="34" charset="0"/>
              <a:cs typeface="Calibri" panose="020F0502020204030204" pitchFamily="34" charset="0"/>
            </a:endParaRPr>
          </a:p>
          <a:p>
            <a:endParaRPr lang="de-DE" dirty="0"/>
          </a:p>
        </p:txBody>
      </p:sp>
    </p:spTree>
    <p:extLst>
      <p:ext uri="{BB962C8B-B14F-4D97-AF65-F5344CB8AC3E}">
        <p14:creationId xmlns:p14="http://schemas.microsoft.com/office/powerpoint/2010/main" val="3688628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A4F8032D-8632-4F44-99BF-A3FCE9BA2491}"/>
              </a:ext>
            </a:extLst>
          </p:cNvPr>
          <p:cNvSpPr txBox="1"/>
          <p:nvPr/>
        </p:nvSpPr>
        <p:spPr>
          <a:xfrm>
            <a:off x="205409" y="129208"/>
            <a:ext cx="11781182" cy="5786199"/>
          </a:xfrm>
          <a:prstGeom prst="rect">
            <a:avLst/>
          </a:prstGeom>
          <a:noFill/>
        </p:spPr>
        <p:txBody>
          <a:bodyPr wrap="square">
            <a:spAutoFit/>
          </a:bodyPr>
          <a:lstStyle/>
          <a:p>
            <a:r>
              <a:rPr lang="de-DE" sz="3200" b="1" i="1" u="none" strike="noStrike" baseline="0" dirty="0">
                <a:latin typeface="Calibri" panose="020F0502020204030204" pitchFamily="34" charset="0"/>
                <a:cs typeface="Calibri" panose="020F0502020204030204" pitchFamily="34" charset="0"/>
              </a:rPr>
              <a:t>Assessment </a:t>
            </a:r>
            <a:r>
              <a:rPr lang="de-DE" sz="3200" b="1" i="1" u="none" strike="noStrike" baseline="0" dirty="0" err="1">
                <a:latin typeface="Calibri" panose="020F0502020204030204" pitchFamily="34" charset="0"/>
                <a:cs typeface="Calibri" panose="020F0502020204030204" pitchFamily="34" charset="0"/>
              </a:rPr>
              <a:t>of</a:t>
            </a:r>
            <a:r>
              <a:rPr lang="de-DE" sz="3200" b="1" i="1" u="none" strike="noStrike" baseline="0" dirty="0">
                <a:latin typeface="Calibri" panose="020F0502020204030204" pitchFamily="34" charset="0"/>
                <a:cs typeface="Calibri" panose="020F0502020204030204" pitchFamily="34" charset="0"/>
              </a:rPr>
              <a:t> Measurement Validation</a:t>
            </a:r>
          </a:p>
          <a:p>
            <a:endParaRPr lang="de-DE" sz="3200" b="1" i="1" u="none" strike="noStrike" baseline="0" dirty="0">
              <a:latin typeface="Calibri" panose="020F0502020204030204" pitchFamily="34" charset="0"/>
              <a:cs typeface="Calibri" panose="020F0502020204030204" pitchFamily="34" charset="0"/>
            </a:endParaRPr>
          </a:p>
          <a:p>
            <a:endParaRPr lang="de-DE" b="1" i="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dirty="0">
                <a:solidFill>
                  <a:schemeClr val="tx1">
                    <a:alpha val="70000"/>
                  </a:schemeClr>
                </a:solidFill>
                <a:latin typeface="Calibri" panose="020F0502020204030204" pitchFamily="34" charset="0"/>
                <a:cs typeface="Calibri" panose="020F0502020204030204" pitchFamily="34" charset="0"/>
              </a:rPr>
              <a:t>The </a:t>
            </a:r>
            <a:r>
              <a:rPr lang="de-DE" dirty="0" err="1">
                <a:solidFill>
                  <a:schemeClr val="tx1">
                    <a:alpha val="70000"/>
                  </a:schemeClr>
                </a:solidFill>
                <a:latin typeface="Calibri" panose="020F0502020204030204" pitchFamily="34" charset="0"/>
                <a:cs typeface="Calibri" panose="020F0502020204030204" pitchFamily="34" charset="0"/>
              </a:rPr>
              <a:t>component-based</a:t>
            </a:r>
            <a:r>
              <a:rPr lang="de-DE" dirty="0">
                <a:solidFill>
                  <a:schemeClr val="tx1">
                    <a:alpha val="70000"/>
                  </a:schemeClr>
                </a:solidFill>
                <a:latin typeface="Calibri" panose="020F0502020204030204" pitchFamily="34" charset="0"/>
                <a:cs typeface="Calibri" panose="020F0502020204030204" pitchFamily="34" charset="0"/>
              </a:rPr>
              <a:t> </a:t>
            </a:r>
            <a:r>
              <a:rPr lang="de-DE" dirty="0" err="1">
                <a:solidFill>
                  <a:schemeClr val="tx1">
                    <a:alpha val="70000"/>
                  </a:schemeClr>
                </a:solidFill>
                <a:latin typeface="Calibri" panose="020F0502020204030204" pitchFamily="34" charset="0"/>
                <a:cs typeface="Calibri" panose="020F0502020204030204" pitchFamily="34" charset="0"/>
              </a:rPr>
              <a:t>approach</a:t>
            </a:r>
            <a:r>
              <a:rPr lang="en-US" dirty="0">
                <a:solidFill>
                  <a:schemeClr val="tx1">
                    <a:alpha val="70000"/>
                  </a:schemeClr>
                </a:solidFill>
                <a:latin typeface="Calibri" panose="020F0502020204030204" pitchFamily="34" charset="0"/>
                <a:cs typeface="Calibri" panose="020F0502020204030204" pitchFamily="34" charset="0"/>
              </a:rPr>
              <a:t> (PLS) was used to evaluate the psychometric properties of measurement scales and to test the research hypotheses proposed in this study.</a:t>
            </a:r>
          </a:p>
          <a:p>
            <a:endParaRPr lang="en-US" dirty="0">
              <a:solidFill>
                <a:schemeClr val="tx1">
                  <a:alpha val="7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solidFill>
                  <a:schemeClr val="tx1">
                    <a:alpha val="70000"/>
                  </a:schemeClr>
                </a:solidFill>
                <a:latin typeface="Calibri" panose="020F0502020204030204" pitchFamily="34" charset="0"/>
                <a:cs typeface="Calibri" panose="020F0502020204030204" pitchFamily="34" charset="0"/>
              </a:rPr>
              <a:t>To ensure the individual item reliability and convergent validity of constructs, we examined factor loadings of</a:t>
            </a:r>
          </a:p>
          <a:p>
            <a:r>
              <a:rPr lang="en-US" dirty="0">
                <a:solidFill>
                  <a:schemeClr val="tx1">
                    <a:alpha val="70000"/>
                  </a:schemeClr>
                </a:solidFill>
                <a:latin typeface="Calibri" panose="020F0502020204030204" pitchFamily="34" charset="0"/>
                <a:cs typeface="Calibri" panose="020F0502020204030204" pitchFamily="34" charset="0"/>
              </a:rPr>
              <a:t>      individual measures on their respective underlying constructs, as well as the average variance extracted (AVE).</a:t>
            </a:r>
          </a:p>
          <a:p>
            <a:endParaRPr lang="en-US" dirty="0">
              <a:solidFill>
                <a:schemeClr val="tx1">
                  <a:alpha val="7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solidFill>
                  <a:schemeClr val="tx1">
                    <a:alpha val="70000"/>
                  </a:schemeClr>
                </a:solidFill>
                <a:latin typeface="Calibri" panose="020F0502020204030204" pitchFamily="34" charset="0"/>
                <a:cs typeface="Calibri" panose="020F0502020204030204" pitchFamily="34" charset="0"/>
              </a:rPr>
              <a:t>To ensure the discriminant validity of constructs in the research model, the square root of the average variance extracted (AVE) for each construct was compared with the other correlation scores in the correlation matrix.</a:t>
            </a:r>
          </a:p>
          <a:p>
            <a:endParaRPr lang="en-US" dirty="0">
              <a:solidFill>
                <a:schemeClr val="tx1">
                  <a:alpha val="7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solidFill>
                  <a:schemeClr val="tx1">
                    <a:alpha val="70000"/>
                  </a:schemeClr>
                </a:solidFill>
                <a:latin typeface="Calibri" panose="020F0502020204030204" pitchFamily="34" charset="0"/>
                <a:cs typeface="Calibri" panose="020F0502020204030204" pitchFamily="34" charset="0"/>
              </a:rPr>
              <a:t>To confirm the scale reliability and internal consistency of the constructs in the research model, we calculated the composite reliability and Cronbach’s alpha </a:t>
            </a:r>
            <a:r>
              <a:rPr lang="de-DE" dirty="0" err="1">
                <a:solidFill>
                  <a:schemeClr val="tx1">
                    <a:alpha val="70000"/>
                  </a:schemeClr>
                </a:solidFill>
                <a:latin typeface="Calibri" panose="020F0502020204030204" pitchFamily="34" charset="0"/>
                <a:cs typeface="Calibri" panose="020F0502020204030204" pitchFamily="34" charset="0"/>
              </a:rPr>
              <a:t>scores</a:t>
            </a:r>
            <a:r>
              <a:rPr lang="de-DE" dirty="0">
                <a:solidFill>
                  <a:schemeClr val="tx1">
                    <a:alpha val="70000"/>
                  </a:schemeClr>
                </a:solidFill>
                <a:latin typeface="Calibri" panose="020F0502020204030204" pitchFamily="34" charset="0"/>
                <a:cs typeface="Calibri" panose="020F0502020204030204" pitchFamily="34" charset="0"/>
              </a:rPr>
              <a:t>.</a:t>
            </a:r>
          </a:p>
          <a:p>
            <a:endParaRPr lang="en-US" dirty="0">
              <a:solidFill>
                <a:schemeClr val="tx1">
                  <a:alpha val="7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dirty="0">
                <a:solidFill>
                  <a:schemeClr val="tx1">
                    <a:alpha val="70000"/>
                  </a:schemeClr>
                </a:solidFill>
                <a:latin typeface="Calibri" panose="020F0502020204030204" pitchFamily="34" charset="0"/>
                <a:cs typeface="Calibri" panose="020F0502020204030204" pitchFamily="34" charset="0"/>
              </a:rPr>
              <a:t>The </a:t>
            </a:r>
            <a:r>
              <a:rPr lang="de-DE" dirty="0" err="1">
                <a:solidFill>
                  <a:schemeClr val="tx1">
                    <a:alpha val="70000"/>
                  </a:schemeClr>
                </a:solidFill>
                <a:latin typeface="Calibri" panose="020F0502020204030204" pitchFamily="34" charset="0"/>
                <a:cs typeface="Calibri" panose="020F0502020204030204" pitchFamily="34" charset="0"/>
              </a:rPr>
              <a:t>dimensionality</a:t>
            </a:r>
            <a:r>
              <a:rPr lang="de-DE" dirty="0">
                <a:solidFill>
                  <a:schemeClr val="tx1">
                    <a:alpha val="70000"/>
                  </a:schemeClr>
                </a:solidFill>
                <a:latin typeface="Calibri" panose="020F0502020204030204" pitchFamily="34" charset="0"/>
                <a:cs typeface="Calibri" panose="020F0502020204030204" pitchFamily="34" charset="0"/>
              </a:rPr>
              <a:t> </a:t>
            </a:r>
            <a:r>
              <a:rPr lang="en-US" dirty="0">
                <a:solidFill>
                  <a:schemeClr val="tx1">
                    <a:alpha val="70000"/>
                  </a:schemeClr>
                </a:solidFill>
                <a:latin typeface="Calibri" panose="020F0502020204030204" pitchFamily="34" charset="0"/>
                <a:cs typeface="Calibri" panose="020F0502020204030204" pitchFamily="34" charset="0"/>
              </a:rPr>
              <a:t>of each construct was examined by performing a series of confirmatory factor analyses, each using a different </a:t>
            </a:r>
            <a:r>
              <a:rPr lang="de-DE" dirty="0" err="1">
                <a:solidFill>
                  <a:schemeClr val="tx1">
                    <a:alpha val="70000"/>
                  </a:schemeClr>
                </a:solidFill>
                <a:latin typeface="Calibri" panose="020F0502020204030204" pitchFamily="34" charset="0"/>
                <a:cs typeface="Calibri" panose="020F0502020204030204" pitchFamily="34" charset="0"/>
              </a:rPr>
              <a:t>extraction</a:t>
            </a:r>
            <a:r>
              <a:rPr lang="de-DE" dirty="0">
                <a:solidFill>
                  <a:schemeClr val="tx1">
                    <a:alpha val="70000"/>
                  </a:schemeClr>
                </a:solidFill>
                <a:latin typeface="Calibri" panose="020F0502020204030204" pitchFamily="34" charset="0"/>
                <a:cs typeface="Calibri" panose="020F0502020204030204" pitchFamily="34" charset="0"/>
              </a:rPr>
              <a:t> </a:t>
            </a:r>
            <a:r>
              <a:rPr lang="de-DE" dirty="0" err="1">
                <a:solidFill>
                  <a:schemeClr val="tx1">
                    <a:alpha val="70000"/>
                  </a:schemeClr>
                </a:solidFill>
                <a:latin typeface="Calibri" panose="020F0502020204030204" pitchFamily="34" charset="0"/>
                <a:cs typeface="Calibri" panose="020F0502020204030204" pitchFamily="34" charset="0"/>
              </a:rPr>
              <a:t>method</a:t>
            </a:r>
            <a:r>
              <a:rPr lang="de-DE" dirty="0">
                <a:solidFill>
                  <a:schemeClr val="tx1">
                    <a:alpha val="70000"/>
                  </a:schemeClr>
                </a:solidFill>
                <a:latin typeface="Calibri" panose="020F0502020204030204" pitchFamily="34" charset="0"/>
                <a:cs typeface="Calibri" panose="020F0502020204030204" pitchFamily="34" charset="0"/>
              </a:rPr>
              <a:t>.</a:t>
            </a:r>
          </a:p>
          <a:p>
            <a:endParaRPr lang="de-DE" dirty="0">
              <a:solidFill>
                <a:schemeClr val="tx1">
                  <a:alpha val="7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solidFill>
                  <a:schemeClr val="tx1">
                    <a:alpha val="70000"/>
                  </a:schemeClr>
                </a:solidFill>
                <a:latin typeface="Calibri" panose="020F0502020204030204" pitchFamily="34" charset="0"/>
                <a:cs typeface="Calibri" panose="020F0502020204030204" pitchFamily="34" charset="0"/>
              </a:rPr>
              <a:t>We concluded that common method bias is unlikely to be a serious concern.</a:t>
            </a:r>
            <a:endParaRPr lang="de-DE" dirty="0">
              <a:solidFill>
                <a:schemeClr val="tx1">
                  <a:alpha val="7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1260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8B5183-0E5C-4138-BA56-4EEA663C476F}"/>
              </a:ext>
            </a:extLst>
          </p:cNvPr>
          <p:cNvSpPr>
            <a:spLocks noGrp="1"/>
          </p:cNvSpPr>
          <p:nvPr>
            <p:ph type="title"/>
          </p:nvPr>
        </p:nvSpPr>
        <p:spPr>
          <a:xfrm>
            <a:off x="762000" y="0"/>
            <a:ext cx="10668000" cy="1258957"/>
          </a:xfrm>
        </p:spPr>
        <p:txBody>
          <a:bodyPr>
            <a:normAutofit/>
          </a:bodyPr>
          <a:lstStyle/>
          <a:p>
            <a:r>
              <a:rPr lang="de-DE" sz="3200" b="1" i="1" u="none" strike="noStrike" baseline="0" dirty="0" err="1">
                <a:latin typeface="Calibri" panose="020F0502020204030204" pitchFamily="34" charset="0"/>
                <a:cs typeface="Calibri" panose="020F0502020204030204" pitchFamily="34" charset="0"/>
              </a:rPr>
              <a:t>Structural</a:t>
            </a:r>
            <a:r>
              <a:rPr lang="de-DE" sz="3200" b="1" i="1" u="none" strike="noStrike" baseline="0" dirty="0">
                <a:latin typeface="Calibri" panose="020F0502020204030204" pitchFamily="34" charset="0"/>
                <a:cs typeface="Calibri" panose="020F0502020204030204" pitchFamily="34" charset="0"/>
              </a:rPr>
              <a:t> Model </a:t>
            </a:r>
            <a:r>
              <a:rPr lang="de-DE" sz="3200" b="1" i="1" u="none" strike="noStrike" baseline="0" dirty="0" err="1">
                <a:latin typeface="Calibri" panose="020F0502020204030204" pitchFamily="34" charset="0"/>
                <a:cs typeface="Calibri" panose="020F0502020204030204" pitchFamily="34" charset="0"/>
              </a:rPr>
              <a:t>Testing</a:t>
            </a: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59AC9405-674E-4C0F-BA2C-205E5E58DC4A}"/>
              </a:ext>
            </a:extLst>
          </p:cNvPr>
          <p:cNvSpPr>
            <a:spLocks noGrp="1"/>
          </p:cNvSpPr>
          <p:nvPr>
            <p:ph idx="1"/>
          </p:nvPr>
        </p:nvSpPr>
        <p:spPr>
          <a:xfrm>
            <a:off x="655983" y="1258957"/>
            <a:ext cx="10668000" cy="4685371"/>
          </a:xfrm>
        </p:spPr>
        <p:txBody>
          <a:bodyPr>
            <a:normAutofit/>
          </a:bodyPr>
          <a:lstStyle/>
          <a:p>
            <a:pPr algn="l"/>
            <a:r>
              <a:rPr lang="en-US" sz="1800" b="0" i="0" u="none" strike="noStrike" baseline="0" dirty="0">
                <a:latin typeface="Calibri" panose="020F0502020204030204" pitchFamily="34" charset="0"/>
                <a:cs typeface="Calibri" panose="020F0502020204030204" pitchFamily="34" charset="0"/>
              </a:rPr>
              <a:t>The PLS algorithm and the bootstrapping re-sampling method with 464 cases and 1,000 re-samples were used to estimate the structural model.</a:t>
            </a:r>
          </a:p>
          <a:p>
            <a:pPr algn="l"/>
            <a:r>
              <a:rPr lang="en-US" sz="1800" dirty="0">
                <a:latin typeface="Calibri" panose="020F0502020204030204" pitchFamily="34" charset="0"/>
                <a:cs typeface="Calibri" panose="020F0502020204030204" pitchFamily="34" charset="0"/>
              </a:rPr>
              <a:t>ISA (information security </a:t>
            </a:r>
            <a:r>
              <a:rPr lang="en-US" sz="1800" dirty="0" err="1">
                <a:latin typeface="Calibri" panose="020F0502020204030204" pitchFamily="34" charset="0"/>
                <a:cs typeface="Calibri" panose="020F0502020204030204" pitchFamily="34" charset="0"/>
              </a:rPr>
              <a:t>avareness</a:t>
            </a:r>
            <a:r>
              <a:rPr lang="en-US" sz="1800" dirty="0">
                <a:latin typeface="Calibri" panose="020F0502020204030204" pitchFamily="34" charset="0"/>
                <a:cs typeface="Calibri" panose="020F0502020204030204" pitchFamily="34" charset="0"/>
              </a:rPr>
              <a:t>) was </a:t>
            </a:r>
            <a:r>
              <a:rPr lang="en-US" sz="1800" b="0" i="0" u="none" strike="noStrike" baseline="0" dirty="0">
                <a:latin typeface="TimesNewRoman"/>
              </a:rPr>
              <a:t>conceptualized as a second-order construct formed by general ISA and ISP awareness.</a:t>
            </a:r>
          </a:p>
          <a:p>
            <a:pPr algn="l"/>
            <a:r>
              <a:rPr lang="de-DE" sz="1800" b="0" i="0" u="none" strike="noStrike" baseline="0" dirty="0" err="1">
                <a:latin typeface="TimesNewRoman"/>
              </a:rPr>
              <a:t>we</a:t>
            </a:r>
            <a:r>
              <a:rPr lang="de-DE" sz="1800" b="0" i="0" u="none" strike="noStrike" baseline="0" dirty="0">
                <a:latin typeface="TimesNewRoman"/>
              </a:rPr>
              <a:t> </a:t>
            </a:r>
            <a:r>
              <a:rPr lang="de-DE" sz="1800" b="0" i="0" u="none" strike="noStrike" baseline="0" dirty="0" err="1">
                <a:latin typeface="TimesNewRoman"/>
              </a:rPr>
              <a:t>conducted</a:t>
            </a:r>
            <a:r>
              <a:rPr lang="de-DE" sz="1800" dirty="0">
                <a:latin typeface="TimesNewRoman"/>
              </a:rPr>
              <a:t> </a:t>
            </a:r>
            <a:r>
              <a:rPr lang="de-DE" sz="1800" b="0" i="0" u="none" strike="noStrike" baseline="0" dirty="0">
                <a:latin typeface="TimesNewRoman"/>
              </a:rPr>
              <a:t>a pseudo F-test.</a:t>
            </a:r>
          </a:p>
          <a:p>
            <a:pPr algn="l"/>
            <a:r>
              <a:rPr lang="en-US" sz="1800" b="0" i="0" u="none" strike="noStrike" baseline="0" dirty="0">
                <a:latin typeface="TimesNewRoman"/>
              </a:rPr>
              <a:t>We conducted the analysis suggested by Baron and Kenny (1986) to test the mediating effect of attitude on intention to </a:t>
            </a:r>
            <a:r>
              <a:rPr lang="de-DE" sz="1800" b="0" i="0" u="none" strike="noStrike" baseline="0" dirty="0" err="1">
                <a:latin typeface="TimesNewRoman"/>
              </a:rPr>
              <a:t>comply</a:t>
            </a:r>
            <a:r>
              <a:rPr lang="de-DE" sz="1800" dirty="0">
                <a:latin typeface="TimesNewRoman"/>
              </a:rPr>
              <a:t>.</a:t>
            </a:r>
            <a:endParaRPr lang="en-US" sz="1800" b="0" i="0" u="none" strike="noStrike" baseline="0" dirty="0">
              <a:latin typeface="Calibri" panose="020F0502020204030204" pitchFamily="34" charset="0"/>
              <a:cs typeface="Calibri" panose="020F0502020204030204" pitchFamily="34" charset="0"/>
            </a:endParaRPr>
          </a:p>
          <a:p>
            <a:pPr algn="l"/>
            <a:r>
              <a:rPr lang="en-US" sz="1800" b="0" i="0" u="none" strike="noStrike" baseline="0" dirty="0">
                <a:latin typeface="TimesNewRoman"/>
              </a:rPr>
              <a:t>we performed the mediation analysis to determine if full or partial mediation effects are present.</a:t>
            </a:r>
          </a:p>
          <a:p>
            <a:pPr algn="l"/>
            <a:r>
              <a:rPr lang="de-DE" sz="1800" b="0" i="0" u="none" strike="noStrike" baseline="0" dirty="0" err="1">
                <a:latin typeface="TimesNewRoman"/>
              </a:rPr>
              <a:t>According</a:t>
            </a:r>
            <a:r>
              <a:rPr lang="de-DE" sz="1800" dirty="0">
                <a:latin typeface="TimesNewRoman"/>
              </a:rPr>
              <a:t> </a:t>
            </a:r>
            <a:r>
              <a:rPr lang="en-US" sz="1800" b="0" i="0" u="none" strike="noStrike" baseline="0" dirty="0">
                <a:latin typeface="TimesNewRoman"/>
              </a:rPr>
              <a:t>to the test results, attitude </a:t>
            </a:r>
            <a:r>
              <a:rPr lang="en-US" sz="1800" b="1" i="0" u="none" strike="noStrike" baseline="0" dirty="0">
                <a:highlight>
                  <a:srgbClr val="000000"/>
                </a:highlight>
                <a:latin typeface="TimesNewRoman"/>
              </a:rPr>
              <a:t>fully</a:t>
            </a:r>
            <a:r>
              <a:rPr lang="en-US" sz="1800" b="1" i="0" u="none" strike="noStrike" baseline="0" dirty="0">
                <a:latin typeface="TimesNewRoman"/>
              </a:rPr>
              <a:t> </a:t>
            </a:r>
            <a:r>
              <a:rPr lang="en-US" sz="1800" b="0" i="0" u="none" strike="noStrike" baseline="0" dirty="0">
                <a:latin typeface="TimesNewRoman"/>
              </a:rPr>
              <a:t>mediates the effects of benefit of compliance and cost of noncompliance on intention to comply with the ISP and </a:t>
            </a:r>
            <a:r>
              <a:rPr lang="en-US" sz="1800" b="1" i="0" u="none" strike="noStrike" baseline="0" dirty="0">
                <a:highlight>
                  <a:srgbClr val="000000"/>
                </a:highlight>
                <a:latin typeface="TimesNewRoman"/>
              </a:rPr>
              <a:t>partially</a:t>
            </a:r>
            <a:r>
              <a:rPr lang="en-US" sz="1800" b="0" i="0" u="none" strike="noStrike" baseline="0" dirty="0">
                <a:latin typeface="TimesNewRoman"/>
              </a:rPr>
              <a:t> mediates the effects of cost of compliance and ISA on intention to comply with the ISP.</a:t>
            </a:r>
            <a:endParaRPr lang="en-US" sz="1800" b="0" i="0" u="none" strike="noStrike" baseline="0" dirty="0">
              <a:latin typeface="Calibri" panose="020F0502020204030204" pitchFamily="34" charset="0"/>
              <a:cs typeface="Calibri" panose="020F0502020204030204" pitchFamily="34" charset="0"/>
            </a:endParaRPr>
          </a:p>
          <a:p>
            <a:pPr algn="l"/>
            <a:endParaRPr lang="de-DE" dirty="0"/>
          </a:p>
        </p:txBody>
      </p:sp>
    </p:spTree>
    <p:extLst>
      <p:ext uri="{BB962C8B-B14F-4D97-AF65-F5344CB8AC3E}">
        <p14:creationId xmlns:p14="http://schemas.microsoft.com/office/powerpoint/2010/main" val="1773253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3EB037-AE9A-4186-896E-14C883102F7C}"/>
              </a:ext>
            </a:extLst>
          </p:cNvPr>
          <p:cNvSpPr>
            <a:spLocks noGrp="1"/>
          </p:cNvSpPr>
          <p:nvPr>
            <p:ph type="title"/>
          </p:nvPr>
        </p:nvSpPr>
        <p:spPr>
          <a:xfrm>
            <a:off x="762000" y="-437322"/>
            <a:ext cx="10668000" cy="2001079"/>
          </a:xfrm>
        </p:spPr>
        <p:txBody>
          <a:bodyPr>
            <a:normAutofit/>
          </a:bodyPr>
          <a:lstStyle/>
          <a:p>
            <a:r>
              <a:rPr lang="de-DE" sz="3200" b="1" i="1" dirty="0" err="1">
                <a:latin typeface="Calibri" panose="020F0502020204030204" pitchFamily="34" charset="0"/>
                <a:cs typeface="Calibri" panose="020F0502020204030204" pitchFamily="34" charset="0"/>
              </a:rPr>
              <a:t>D</a:t>
            </a:r>
            <a:r>
              <a:rPr lang="de-DE" sz="3200" b="1" i="1" u="none" strike="noStrike" baseline="0" dirty="0" err="1">
                <a:latin typeface="Calibri" panose="020F0502020204030204" pitchFamily="34" charset="0"/>
                <a:cs typeface="Calibri" panose="020F0502020204030204" pitchFamily="34" charset="0"/>
              </a:rPr>
              <a:t>iscussion</a:t>
            </a:r>
            <a:r>
              <a:rPr lang="de-DE" sz="3200" b="1" i="1" u="none" strike="noStrike" baseline="0" dirty="0">
                <a:latin typeface="Calibri" panose="020F0502020204030204" pitchFamily="34" charset="0"/>
                <a:cs typeface="Calibri" panose="020F0502020204030204" pitchFamily="34" charset="0"/>
              </a:rPr>
              <a:t> </a:t>
            </a:r>
            <a:r>
              <a:rPr lang="de-DE" sz="3200" b="1" i="1" u="none" strike="noStrike" baseline="0" dirty="0" err="1">
                <a:latin typeface="Calibri" panose="020F0502020204030204" pitchFamily="34" charset="0"/>
                <a:cs typeface="Calibri" panose="020F0502020204030204" pitchFamily="34" charset="0"/>
              </a:rPr>
              <a:t>of</a:t>
            </a:r>
            <a:r>
              <a:rPr lang="de-DE" sz="3200" b="1" i="1" u="none" strike="noStrike" baseline="0" dirty="0">
                <a:latin typeface="Calibri" panose="020F0502020204030204" pitchFamily="34" charset="0"/>
                <a:cs typeface="Calibri" panose="020F0502020204030204" pitchFamily="34" charset="0"/>
              </a:rPr>
              <a:t> </a:t>
            </a:r>
            <a:r>
              <a:rPr lang="de-DE" sz="3200" b="1" i="1" u="none" strike="noStrike" baseline="0" dirty="0" err="1">
                <a:latin typeface="Calibri" panose="020F0502020204030204" pitchFamily="34" charset="0"/>
                <a:cs typeface="Calibri" panose="020F0502020204030204" pitchFamily="34" charset="0"/>
              </a:rPr>
              <a:t>the</a:t>
            </a:r>
            <a:r>
              <a:rPr lang="de-DE" sz="3200" b="1" i="1" u="none" strike="noStrike" baseline="0" dirty="0">
                <a:latin typeface="Calibri" panose="020F0502020204030204" pitchFamily="34" charset="0"/>
                <a:cs typeface="Calibri" panose="020F0502020204030204" pitchFamily="34" charset="0"/>
              </a:rPr>
              <a:t> </a:t>
            </a:r>
            <a:r>
              <a:rPr lang="de-DE" sz="3200" b="1" i="1" u="none" strike="noStrike" baseline="0" dirty="0" err="1">
                <a:latin typeface="Calibri" panose="020F0502020204030204" pitchFamily="34" charset="0"/>
                <a:cs typeface="Calibri" panose="020F0502020204030204" pitchFamily="34" charset="0"/>
              </a:rPr>
              <a:t>Findings</a:t>
            </a: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13737638-C8A4-4C3B-86D1-68CA66EF8C21}"/>
              </a:ext>
            </a:extLst>
          </p:cNvPr>
          <p:cNvSpPr>
            <a:spLocks noGrp="1"/>
          </p:cNvSpPr>
          <p:nvPr>
            <p:ph idx="1"/>
          </p:nvPr>
        </p:nvSpPr>
        <p:spPr>
          <a:xfrm>
            <a:off x="762000" y="980662"/>
            <a:ext cx="10668000" cy="5877338"/>
          </a:xfrm>
        </p:spPr>
        <p:txBody>
          <a:bodyPr>
            <a:normAutofit lnSpcReduction="10000"/>
          </a:bodyPr>
          <a:lstStyle/>
          <a:p>
            <a:pPr algn="l"/>
            <a:r>
              <a:rPr lang="de-DE" sz="1800" dirty="0">
                <a:latin typeface="TimesNewRoman"/>
              </a:rPr>
              <a:t>I</a:t>
            </a:r>
            <a:r>
              <a:rPr lang="de-DE" sz="1800" b="0" i="0" u="none" strike="noStrike" baseline="0" dirty="0">
                <a:latin typeface="TimesNewRoman"/>
              </a:rPr>
              <a:t>nformation </a:t>
            </a:r>
            <a:r>
              <a:rPr lang="de-DE" sz="1800" b="0" i="0" u="none" strike="noStrike" baseline="0" dirty="0" err="1">
                <a:latin typeface="TimesNewRoman"/>
              </a:rPr>
              <a:t>security</a:t>
            </a:r>
            <a:r>
              <a:rPr lang="de-DE" sz="1800" dirty="0">
                <a:latin typeface="TimesNewRoman"/>
              </a:rPr>
              <a:t> </a:t>
            </a:r>
            <a:r>
              <a:rPr lang="en-US" sz="1800" b="0" i="0" u="none" strike="noStrike" baseline="0" dirty="0">
                <a:latin typeface="TimesNewRoman"/>
              </a:rPr>
              <a:t>awareness (ISA) influences an employee’s attitude to comply with the ISP directly, as well as indirectly, through the employee’s </a:t>
            </a:r>
            <a:r>
              <a:rPr lang="de-DE" sz="1800" b="0" i="0" u="none" strike="noStrike" baseline="0" dirty="0" err="1">
                <a:latin typeface="TimesNewRoman"/>
              </a:rPr>
              <a:t>compliance-related</a:t>
            </a:r>
            <a:r>
              <a:rPr lang="de-DE" sz="1800" b="0" i="0" u="none" strike="noStrike" baseline="0" dirty="0">
                <a:latin typeface="TimesNewRoman"/>
              </a:rPr>
              <a:t> </a:t>
            </a:r>
            <a:r>
              <a:rPr lang="de-DE" sz="1800" b="0" i="0" u="none" strike="noStrike" baseline="0" dirty="0" err="1">
                <a:latin typeface="TimesNewRoman"/>
              </a:rPr>
              <a:t>outcome</a:t>
            </a:r>
            <a:r>
              <a:rPr lang="de-DE" sz="1800" b="0" i="0" u="none" strike="noStrike" baseline="0" dirty="0">
                <a:latin typeface="TimesNewRoman"/>
              </a:rPr>
              <a:t> beliefs.</a:t>
            </a:r>
          </a:p>
          <a:p>
            <a:pPr algn="l"/>
            <a:r>
              <a:rPr lang="en-US" sz="1800" dirty="0">
                <a:latin typeface="TimesNewRoman"/>
              </a:rPr>
              <a:t>T</a:t>
            </a:r>
            <a:r>
              <a:rPr lang="en-US" sz="1800" b="0" i="0" u="none" strike="noStrike" baseline="0" dirty="0">
                <a:latin typeface="TimesNewRoman"/>
              </a:rPr>
              <a:t>he effects of attitude, normative beliefs, and self-efficacy to comply on an employee’s intention to comply are significant. Thus, hypotheses 1, 2,and 3 were fully supported.</a:t>
            </a:r>
          </a:p>
          <a:p>
            <a:pPr algn="l"/>
            <a:r>
              <a:rPr lang="en-US" sz="1800" dirty="0">
                <a:latin typeface="TimesNewRoman"/>
              </a:rPr>
              <a:t>T</a:t>
            </a:r>
            <a:r>
              <a:rPr lang="en-US" sz="1800" b="0" i="0" u="none" strike="noStrike" baseline="0" dirty="0">
                <a:latin typeface="TimesNewRoman"/>
              </a:rPr>
              <a:t>hree beliefs about overall assessment of consequences, along with ISA, exerted significant influence on an employee’s attitude toward compliance. Hence, hypotheses 4, 5, and 6 </a:t>
            </a:r>
            <a:r>
              <a:rPr lang="de-DE" sz="1800" b="0" i="0" u="none" strike="noStrike" baseline="0" dirty="0" err="1">
                <a:latin typeface="TimesNewRoman"/>
              </a:rPr>
              <a:t>were</a:t>
            </a:r>
            <a:r>
              <a:rPr lang="de-DE" sz="1800" b="0" i="0" u="none" strike="noStrike" baseline="0" dirty="0">
                <a:latin typeface="TimesNewRoman"/>
              </a:rPr>
              <a:t> fully </a:t>
            </a:r>
            <a:r>
              <a:rPr lang="de-DE" sz="1800" b="0" i="0" u="none" strike="noStrike" baseline="0" dirty="0" err="1">
                <a:latin typeface="TimesNewRoman"/>
              </a:rPr>
              <a:t>supported</a:t>
            </a:r>
            <a:r>
              <a:rPr lang="de-DE" sz="1800" b="0" i="0" u="none" strike="noStrike" baseline="0" dirty="0">
                <a:latin typeface="TimesNewRoman"/>
              </a:rPr>
              <a:t>.</a:t>
            </a:r>
          </a:p>
          <a:p>
            <a:pPr algn="l"/>
            <a:r>
              <a:rPr lang="en-US" sz="1800" dirty="0">
                <a:latin typeface="TimesNewRoman"/>
              </a:rPr>
              <a:t>T</a:t>
            </a:r>
            <a:r>
              <a:rPr lang="en-US" sz="1800" b="0" i="0" u="none" strike="noStrike" baseline="0" dirty="0">
                <a:latin typeface="TimesNewRoman"/>
              </a:rPr>
              <a:t>he impacts of benefit of compliance and cost of noncompliance on intention to comply with the ISP are fully mediated by an employee’s attitude toward compliance. Hence, hypotheses 11a and 11c are supported.</a:t>
            </a:r>
            <a:endParaRPr lang="de-DE" sz="1800" b="0" i="0" u="none" strike="noStrike" baseline="0" dirty="0">
              <a:latin typeface="TimesNewRoman"/>
            </a:endParaRPr>
          </a:p>
          <a:p>
            <a:pPr algn="l"/>
            <a:r>
              <a:rPr lang="de-DE" sz="1800" b="0" i="0" u="none" strike="noStrike" baseline="0" dirty="0">
                <a:latin typeface="TimesNewRoman"/>
              </a:rPr>
              <a:t>The </a:t>
            </a:r>
            <a:r>
              <a:rPr lang="en-US" sz="1800" b="0" i="0" u="none" strike="noStrike" baseline="0" dirty="0">
                <a:latin typeface="TimesNewRoman"/>
              </a:rPr>
              <a:t>impacts of cost of compliance and ISA on intention to comply with the ISP are partially mediated by an employee’s attitude toward compliance. Hence, hypotheses 11b and 11d are not </a:t>
            </a:r>
            <a:r>
              <a:rPr lang="de-DE" sz="1800" b="0" i="0" u="none" strike="noStrike" baseline="0" dirty="0" err="1">
                <a:latin typeface="TimesNewRoman"/>
              </a:rPr>
              <a:t>supported</a:t>
            </a:r>
            <a:r>
              <a:rPr lang="de-DE" sz="1800" b="0" i="0" u="none" strike="noStrike" baseline="0" dirty="0">
                <a:latin typeface="TimesNewRoman"/>
              </a:rPr>
              <a:t>.</a:t>
            </a:r>
          </a:p>
          <a:p>
            <a:pPr algn="l"/>
            <a:r>
              <a:rPr lang="de-DE" sz="1800" b="0" i="0" u="none" strike="noStrike" baseline="0" dirty="0">
                <a:latin typeface="TimesNewRoman"/>
              </a:rPr>
              <a:t>Attitude </a:t>
            </a:r>
            <a:r>
              <a:rPr lang="de-DE" sz="1800" b="0" i="0" u="none" strike="noStrike" baseline="0" dirty="0" err="1">
                <a:latin typeface="TimesNewRoman"/>
              </a:rPr>
              <a:t>plays</a:t>
            </a:r>
            <a:r>
              <a:rPr lang="de-DE" sz="1800" dirty="0">
                <a:latin typeface="TimesNewRoman"/>
              </a:rPr>
              <a:t> </a:t>
            </a:r>
            <a:r>
              <a:rPr lang="en-US" sz="1800" b="0" i="0" u="none" strike="noStrike" baseline="0" dirty="0">
                <a:latin typeface="TimesNewRoman"/>
              </a:rPr>
              <a:t>a significant role by either partially or fully mediating the impacts of assessment beliefs and ISA in our research model.</a:t>
            </a:r>
          </a:p>
          <a:p>
            <a:pPr algn="l"/>
            <a:r>
              <a:rPr lang="en-US" sz="1800" dirty="0">
                <a:latin typeface="TimesNewRoman"/>
              </a:rPr>
              <a:t>N</a:t>
            </a:r>
            <a:r>
              <a:rPr lang="en-US" sz="1800" b="0" i="0" u="none" strike="noStrike" baseline="0" dirty="0">
                <a:latin typeface="TimesNewRoman"/>
              </a:rPr>
              <a:t>o significant impact of control variables—level of education and technology knowledge, the size of organization, industry type of organization, or information intensity of organization—on an employee’s intention to comply with the </a:t>
            </a:r>
            <a:r>
              <a:rPr lang="de-DE" sz="1800" b="0" i="0" u="none" strike="noStrike" baseline="0" dirty="0">
                <a:latin typeface="TimesNewRoman"/>
              </a:rPr>
              <a:t>ISP.</a:t>
            </a:r>
            <a:endParaRPr lang="en-US" sz="1800" b="0" i="0" u="none" strike="noStrike" baseline="0" dirty="0">
              <a:latin typeface="TimesNewRoman"/>
            </a:endParaRPr>
          </a:p>
          <a:p>
            <a:pPr algn="l"/>
            <a:endParaRPr lang="de-DE" sz="1800" b="0" i="0" u="none" strike="noStrike" baseline="0" dirty="0">
              <a:latin typeface="TimesNewRoman"/>
            </a:endParaRPr>
          </a:p>
        </p:txBody>
      </p:sp>
    </p:spTree>
    <p:extLst>
      <p:ext uri="{BB962C8B-B14F-4D97-AF65-F5344CB8AC3E}">
        <p14:creationId xmlns:p14="http://schemas.microsoft.com/office/powerpoint/2010/main" val="2481357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75F28-F5F3-4C79-89C3-083D24CB66B3}"/>
              </a:ext>
            </a:extLst>
          </p:cNvPr>
          <p:cNvSpPr>
            <a:spLocks noGrp="1"/>
          </p:cNvSpPr>
          <p:nvPr>
            <p:ph type="title"/>
          </p:nvPr>
        </p:nvSpPr>
        <p:spPr>
          <a:xfrm>
            <a:off x="762000" y="0"/>
            <a:ext cx="10668000" cy="1364974"/>
          </a:xfrm>
        </p:spPr>
        <p:txBody>
          <a:bodyPr>
            <a:normAutofit/>
          </a:bodyPr>
          <a:lstStyle/>
          <a:p>
            <a:r>
              <a:rPr lang="de-DE" sz="3200" b="1" i="1" u="none" strike="noStrike" baseline="0" dirty="0" err="1">
                <a:latin typeface="Calibri" panose="020F0502020204030204" pitchFamily="34" charset="0"/>
                <a:cs typeface="Calibri" panose="020F0502020204030204" pitchFamily="34" charset="0"/>
              </a:rPr>
              <a:t>Theoretical</a:t>
            </a:r>
            <a:r>
              <a:rPr lang="de-DE" sz="3200" b="1" i="1" u="none" strike="noStrike" baseline="0" dirty="0">
                <a:latin typeface="Calibri" panose="020F0502020204030204" pitchFamily="34" charset="0"/>
                <a:cs typeface="Calibri" panose="020F0502020204030204" pitchFamily="34" charset="0"/>
              </a:rPr>
              <a:t> </a:t>
            </a:r>
            <a:r>
              <a:rPr lang="de-DE" sz="3200" b="1" i="1" u="none" strike="noStrike" baseline="0" dirty="0" err="1">
                <a:latin typeface="Calibri" panose="020F0502020204030204" pitchFamily="34" charset="0"/>
                <a:cs typeface="Calibri" panose="020F0502020204030204" pitchFamily="34" charset="0"/>
              </a:rPr>
              <a:t>Contributions</a:t>
            </a: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B10B18AF-5DBB-4530-8ED7-56E67D46A441}"/>
              </a:ext>
            </a:extLst>
          </p:cNvPr>
          <p:cNvSpPr>
            <a:spLocks noGrp="1"/>
          </p:cNvSpPr>
          <p:nvPr>
            <p:ph idx="1"/>
          </p:nvPr>
        </p:nvSpPr>
        <p:spPr>
          <a:xfrm>
            <a:off x="762000" y="1669774"/>
            <a:ext cx="10668000" cy="4434310"/>
          </a:xfrm>
        </p:spPr>
        <p:txBody>
          <a:bodyPr>
            <a:normAutofit/>
          </a:bodyPr>
          <a:lstStyle/>
          <a:p>
            <a:pPr algn="l"/>
            <a:r>
              <a:rPr lang="en-US" sz="1800" dirty="0">
                <a:latin typeface="Calibri" panose="020F0502020204030204" pitchFamily="34" charset="0"/>
                <a:cs typeface="Calibri" panose="020F0502020204030204" pitchFamily="34" charset="0"/>
              </a:rPr>
              <a:t>T</a:t>
            </a:r>
            <a:r>
              <a:rPr lang="en-US" sz="1800" b="0" i="0" u="none" strike="noStrike" baseline="0" dirty="0">
                <a:latin typeface="Calibri" panose="020F0502020204030204" pitchFamily="34" charset="0"/>
                <a:cs typeface="Calibri" panose="020F0502020204030204" pitchFamily="34" charset="0"/>
              </a:rPr>
              <a:t>his is the first study that, drawing on RCT, offers a theoretical explanation and empirical support for the impact of an employee’s beliefs about the consequences of compliance and noncompliance.</a:t>
            </a:r>
          </a:p>
          <a:p>
            <a:pPr algn="l"/>
            <a:r>
              <a:rPr lang="en-US" sz="1800" dirty="0">
                <a:latin typeface="Calibri" panose="020F0502020204030204" pitchFamily="34" charset="0"/>
                <a:cs typeface="Calibri" panose="020F0502020204030204" pitchFamily="34" charset="0"/>
              </a:rPr>
              <a:t>T</a:t>
            </a:r>
            <a:r>
              <a:rPr lang="en-US" sz="1800" b="0" i="0" u="none" strike="noStrike" baseline="0" dirty="0">
                <a:latin typeface="Calibri" panose="020F0502020204030204" pitchFamily="34" charset="0"/>
                <a:cs typeface="Calibri" panose="020F0502020204030204" pitchFamily="34" charset="0"/>
              </a:rPr>
              <a:t>his study is the first to investigate empirically the role of the cost of compliance in the context of an employee’s compliance with the </a:t>
            </a:r>
            <a:r>
              <a:rPr lang="de-DE" sz="1800" b="0" i="0" u="none" strike="noStrike" baseline="0" dirty="0">
                <a:latin typeface="Calibri" panose="020F0502020204030204" pitchFamily="34" charset="0"/>
                <a:cs typeface="Calibri" panose="020F0502020204030204" pitchFamily="34" charset="0"/>
              </a:rPr>
              <a:t>ISP.</a:t>
            </a:r>
          </a:p>
          <a:p>
            <a:pPr algn="l"/>
            <a:r>
              <a:rPr lang="en-US" sz="1800" dirty="0">
                <a:latin typeface="Calibri" panose="020F0502020204030204" pitchFamily="34" charset="0"/>
                <a:cs typeface="Calibri" panose="020F0502020204030204" pitchFamily="34" charset="0"/>
              </a:rPr>
              <a:t>This </a:t>
            </a:r>
            <a:r>
              <a:rPr lang="en-US" sz="1800" b="0" i="0" u="none" strike="noStrike" baseline="0" dirty="0">
                <a:latin typeface="Calibri" panose="020F0502020204030204" pitchFamily="34" charset="0"/>
                <a:cs typeface="Calibri" panose="020F0502020204030204" pitchFamily="34" charset="0"/>
              </a:rPr>
              <a:t>study is the first to investigate the role of ISA on shaping an employee’s attitude and </a:t>
            </a:r>
            <a:r>
              <a:rPr lang="de-DE" sz="1800" b="0" i="0" u="none" strike="noStrike" baseline="0" dirty="0" err="1">
                <a:latin typeface="Calibri" panose="020F0502020204030204" pitchFamily="34" charset="0"/>
                <a:cs typeface="Calibri" panose="020F0502020204030204" pitchFamily="34" charset="0"/>
              </a:rPr>
              <a:t>compliance-related</a:t>
            </a:r>
            <a:r>
              <a:rPr lang="de-DE" sz="1800" b="0" i="0" u="none" strike="noStrike" baseline="0" dirty="0">
                <a:latin typeface="Calibri" panose="020F0502020204030204" pitchFamily="34" charset="0"/>
                <a:cs typeface="Calibri" panose="020F0502020204030204" pitchFamily="34" charset="0"/>
              </a:rPr>
              <a:t> </a:t>
            </a:r>
            <a:r>
              <a:rPr lang="de-DE" sz="1800" b="0" i="0" u="none" strike="noStrike" baseline="0" dirty="0" err="1">
                <a:latin typeface="Calibri" panose="020F0502020204030204" pitchFamily="34" charset="0"/>
                <a:cs typeface="Calibri" panose="020F0502020204030204" pitchFamily="34" charset="0"/>
              </a:rPr>
              <a:t>outcome</a:t>
            </a:r>
            <a:r>
              <a:rPr lang="de-DE" sz="1800" b="0" i="0" u="none" strike="noStrike" baseline="0" dirty="0">
                <a:latin typeface="Calibri" panose="020F0502020204030204" pitchFamily="34" charset="0"/>
                <a:cs typeface="Calibri" panose="020F0502020204030204" pitchFamily="34" charset="0"/>
              </a:rPr>
              <a:t> beliefs.</a:t>
            </a:r>
          </a:p>
          <a:p>
            <a:pPr algn="l"/>
            <a:r>
              <a:rPr lang="en-US" sz="1800" b="0" i="0" u="none" strike="noStrike" baseline="0" dirty="0">
                <a:latin typeface="Calibri" panose="020F0502020204030204" pitchFamily="34" charset="0"/>
                <a:cs typeface="Calibri" panose="020F0502020204030204" pitchFamily="34" charset="0"/>
              </a:rPr>
              <a:t>Conclusion</a:t>
            </a:r>
            <a:r>
              <a:rPr lang="en-US" sz="1800" dirty="0">
                <a:latin typeface="Calibri" panose="020F0502020204030204" pitchFamily="34" charset="0"/>
                <a:cs typeface="Calibri" panose="020F0502020204030204" pitchFamily="34" charset="0"/>
              </a:rPr>
              <a:t>; </a:t>
            </a:r>
            <a:r>
              <a:rPr lang="en-US" sz="1800" b="0" i="0" u="none" strike="noStrike" baseline="0" dirty="0">
                <a:latin typeface="Calibri" panose="020F0502020204030204" pitchFamily="34" charset="0"/>
                <a:cs typeface="Calibri" panose="020F0502020204030204" pitchFamily="34" charset="0"/>
              </a:rPr>
              <a:t>attitude plays a key role in explaining the relationships between assessment beliefs and intention as well as between ISA and intention. Hence, it is recommend to be included in the theoretical model of ISP </a:t>
            </a:r>
            <a:r>
              <a:rPr lang="de-DE" sz="1800" b="0" i="0" u="none" strike="noStrike" baseline="0" dirty="0" err="1">
                <a:latin typeface="Calibri" panose="020F0502020204030204" pitchFamily="34" charset="0"/>
                <a:cs typeface="Calibri" panose="020F0502020204030204" pitchFamily="34" charset="0"/>
              </a:rPr>
              <a:t>compliance</a:t>
            </a:r>
            <a:r>
              <a:rPr lang="de-DE" sz="1800" b="0" i="0" u="none" strike="noStrike" baseline="0" dirty="0">
                <a:latin typeface="Calibri" panose="020F0502020204030204" pitchFamily="34" charset="0"/>
                <a:cs typeface="Calibri" panose="020F0502020204030204" pitchFamily="34" charset="0"/>
              </a:rPr>
              <a:t> </a:t>
            </a:r>
            <a:r>
              <a:rPr lang="de-DE" sz="1800" b="0" i="0" u="none" strike="noStrike" baseline="0" dirty="0" err="1">
                <a:latin typeface="Calibri" panose="020F0502020204030204" pitchFamily="34" charset="0"/>
                <a:cs typeface="Calibri" panose="020F0502020204030204" pitchFamily="34" charset="0"/>
              </a:rPr>
              <a:t>as</a:t>
            </a:r>
            <a:r>
              <a:rPr lang="de-DE" sz="1800" b="0" i="0" u="none" strike="noStrike" baseline="0" dirty="0">
                <a:latin typeface="Calibri" panose="020F0502020204030204" pitchFamily="34" charset="0"/>
                <a:cs typeface="Calibri" panose="020F0502020204030204" pitchFamily="34" charset="0"/>
              </a:rPr>
              <a:t> a </a:t>
            </a:r>
            <a:r>
              <a:rPr lang="de-DE" sz="1800" b="0" i="0" u="none" strike="noStrike" baseline="0" dirty="0" err="1">
                <a:latin typeface="Calibri" panose="020F0502020204030204" pitchFamily="34" charset="0"/>
                <a:cs typeface="Calibri" panose="020F0502020204030204" pitchFamily="34" charset="0"/>
              </a:rPr>
              <a:t>mediator</a:t>
            </a:r>
            <a:r>
              <a:rPr lang="de-DE" sz="1800" b="0" i="0" u="none" strike="noStrike" baseline="0" dirty="0">
                <a:latin typeface="TimesNewRoman"/>
              </a:rPr>
              <a:t>.</a:t>
            </a:r>
            <a:endParaRPr lang="de-DE"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27790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0456CD-FCBF-413A-9CB5-2A441AC56E6F}"/>
              </a:ext>
            </a:extLst>
          </p:cNvPr>
          <p:cNvSpPr>
            <a:spLocks noGrp="1"/>
          </p:cNvSpPr>
          <p:nvPr>
            <p:ph type="title"/>
          </p:nvPr>
        </p:nvSpPr>
        <p:spPr/>
        <p:txBody>
          <a:bodyPr>
            <a:normAutofit/>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information security compliance and awareness</a:t>
            </a:r>
            <a:br>
              <a:rPr lang="de-DE" sz="3200" dirty="0">
                <a:effectLst/>
                <a:latin typeface="Calibri" panose="020F0502020204030204" pitchFamily="34" charset="0"/>
                <a:ea typeface="Calibri" panose="020F0502020204030204" pitchFamily="34" charset="0"/>
                <a:cs typeface="Times New Roman" panose="02020603050405020304" pitchFamily="18" charset="0"/>
              </a:rPr>
            </a:br>
            <a:endParaRPr lang="de-DE" sz="3200" dirty="0"/>
          </a:p>
        </p:txBody>
      </p:sp>
      <p:sp>
        <p:nvSpPr>
          <p:cNvPr id="3" name="Inhaltsplatzhalter 2">
            <a:extLst>
              <a:ext uri="{FF2B5EF4-FFF2-40B4-BE49-F238E27FC236}">
                <a16:creationId xmlns:a16="http://schemas.microsoft.com/office/drawing/2014/main" id="{352D8F3C-D624-47F6-9223-8166753B242B}"/>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can be a risk but also a chance for information security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following research analyzes the factors of employee 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Aspects which influence the attitude of employees (employee’s outcome belief):</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Benefit of compliance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Intrinsic benefit, safety of resources, rewards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Cost of compliance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work impediment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Cost of noncompliance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intrinsic cost, vulnerability of resources, sanctions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Overall assessment of consequences of compliance and noncompliance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Information security awareness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intention to comply is significantly influenced by attitude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1610792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BA8008-6E30-4443-B384-299580B384B3}"/>
              </a:ext>
            </a:extLst>
          </p:cNvPr>
          <p:cNvSpPr>
            <a:spLocks noGrp="1"/>
          </p:cNvSpPr>
          <p:nvPr>
            <p:ph type="title"/>
          </p:nvPr>
        </p:nvSpPr>
        <p:spPr>
          <a:xfrm>
            <a:off x="762000" y="0"/>
            <a:ext cx="10668000" cy="1921565"/>
          </a:xfrm>
        </p:spPr>
        <p:txBody>
          <a:bodyPr>
            <a:normAutofit/>
          </a:bodyPr>
          <a:lstStyle/>
          <a:p>
            <a:r>
              <a:rPr lang="de-DE" sz="3200" b="1" i="1" u="none" strike="noStrike" baseline="0" dirty="0" err="1">
                <a:latin typeface="Calibri" panose="020F0502020204030204" pitchFamily="34" charset="0"/>
                <a:cs typeface="Calibri" panose="020F0502020204030204" pitchFamily="34" charset="0"/>
              </a:rPr>
              <a:t>Practical</a:t>
            </a:r>
            <a:r>
              <a:rPr lang="de-DE" sz="3200" b="1" i="1" u="none" strike="noStrike" baseline="0" dirty="0">
                <a:latin typeface="Calibri" panose="020F0502020204030204" pitchFamily="34" charset="0"/>
                <a:cs typeface="Calibri" panose="020F0502020204030204" pitchFamily="34" charset="0"/>
              </a:rPr>
              <a:t> </a:t>
            </a:r>
            <a:r>
              <a:rPr lang="de-DE" sz="3200" b="1" i="1" u="none" strike="noStrike" baseline="0" dirty="0" err="1">
                <a:latin typeface="Calibri" panose="020F0502020204030204" pitchFamily="34" charset="0"/>
                <a:cs typeface="Calibri" panose="020F0502020204030204" pitchFamily="34" charset="0"/>
              </a:rPr>
              <a:t>Implications</a:t>
            </a:r>
            <a:br>
              <a:rPr lang="de-DE" sz="3200" dirty="0">
                <a:latin typeface="Calibri" panose="020F0502020204030204" pitchFamily="34" charset="0"/>
                <a:cs typeface="Calibri" panose="020F0502020204030204" pitchFamily="34" charset="0"/>
              </a:rPr>
            </a:b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0A00983E-C78F-415F-8E3B-718B6F6DEF40}"/>
              </a:ext>
            </a:extLst>
          </p:cNvPr>
          <p:cNvSpPr>
            <a:spLocks noGrp="1"/>
          </p:cNvSpPr>
          <p:nvPr>
            <p:ph idx="1"/>
          </p:nvPr>
        </p:nvSpPr>
        <p:spPr>
          <a:xfrm>
            <a:off x="762000" y="1285462"/>
            <a:ext cx="10668000" cy="4818622"/>
          </a:xfrm>
        </p:spPr>
        <p:txBody>
          <a:bodyPr/>
          <a:lstStyle/>
          <a:p>
            <a:pPr marL="0" indent="0" algn="l">
              <a:buNone/>
            </a:pPr>
            <a:r>
              <a:rPr lang="de-DE" sz="1800" dirty="0">
                <a:latin typeface="Calibri" panose="020F0502020204030204" pitchFamily="34" charset="0"/>
                <a:cs typeface="Calibri" panose="020F0502020204030204" pitchFamily="34" charset="0"/>
              </a:rPr>
              <a:t>S</a:t>
            </a:r>
            <a:r>
              <a:rPr lang="de-DE" sz="1800" b="0" i="0" u="none" strike="noStrike" baseline="0" dirty="0">
                <a:latin typeface="Calibri" panose="020F0502020204030204" pitchFamily="34" charset="0"/>
                <a:cs typeface="Calibri" panose="020F0502020204030204" pitchFamily="34" charset="0"/>
              </a:rPr>
              <a:t>uggestion:</a:t>
            </a:r>
          </a:p>
          <a:p>
            <a:pPr marL="0" indent="0" algn="l">
              <a:buNone/>
            </a:pPr>
            <a:endParaRPr lang="de-DE" sz="1800" b="0" i="0" u="none" strike="noStrike" baseline="0" dirty="0">
              <a:latin typeface="Calibri" panose="020F0502020204030204" pitchFamily="34" charset="0"/>
              <a:cs typeface="Calibri" panose="020F0502020204030204" pitchFamily="34" charset="0"/>
            </a:endParaRPr>
          </a:p>
          <a:p>
            <a:pPr marL="0" indent="0" algn="l">
              <a:buNone/>
            </a:pPr>
            <a:r>
              <a:rPr lang="de-DE" sz="1800" b="0" i="0" u="none" strike="noStrike" baseline="0" dirty="0">
                <a:latin typeface="Calibri" panose="020F0502020204030204" pitchFamily="34" charset="0"/>
                <a:cs typeface="Calibri" panose="020F0502020204030204" pitchFamily="34" charset="0"/>
              </a:rPr>
              <a:t>-</a:t>
            </a:r>
            <a:r>
              <a:rPr lang="de-DE" sz="1800" dirty="0">
                <a:latin typeface="Calibri" panose="020F0502020204030204" pitchFamily="34" charset="0"/>
                <a:cs typeface="Calibri" panose="020F0502020204030204" pitchFamily="34" charset="0"/>
              </a:rPr>
              <a:t>T</a:t>
            </a:r>
            <a:r>
              <a:rPr lang="de-DE" sz="1800" b="0" i="0" u="none" strike="noStrike" baseline="0" dirty="0">
                <a:latin typeface="Calibri" panose="020F0502020204030204" pitchFamily="34" charset="0"/>
                <a:cs typeface="Calibri" panose="020F0502020204030204" pitchFamily="34" charset="0"/>
              </a:rPr>
              <a:t>he </a:t>
            </a:r>
            <a:r>
              <a:rPr lang="de-DE" sz="1800" b="0" i="0" u="none" strike="noStrike" baseline="0" dirty="0" err="1">
                <a:latin typeface="Calibri" panose="020F0502020204030204" pitchFamily="34" charset="0"/>
                <a:cs typeface="Calibri" panose="020F0502020204030204" pitchFamily="34" charset="0"/>
              </a:rPr>
              <a:t>information</a:t>
            </a:r>
            <a:r>
              <a:rPr lang="de-DE" sz="1800" dirty="0">
                <a:latin typeface="Calibri" panose="020F0502020204030204" pitchFamily="34" charset="0"/>
                <a:cs typeface="Calibri" panose="020F0502020204030204" pitchFamily="34" charset="0"/>
              </a:rPr>
              <a:t> </a:t>
            </a:r>
            <a:r>
              <a:rPr lang="en-US" sz="1800" b="0" i="0" u="none" strike="noStrike" baseline="0" dirty="0">
                <a:latin typeface="Calibri" panose="020F0502020204030204" pitchFamily="34" charset="0"/>
                <a:cs typeface="Calibri" panose="020F0502020204030204" pitchFamily="34" charset="0"/>
              </a:rPr>
              <a:t>security awareness programs should be designed to emphasize these outcome beliefs.</a:t>
            </a:r>
          </a:p>
          <a:p>
            <a:pPr marL="0" indent="0" algn="l">
              <a:buNone/>
            </a:pPr>
            <a:r>
              <a:rPr lang="en-US" sz="1800" b="0" i="0" u="none" strike="noStrike" baseline="0" dirty="0">
                <a:latin typeface="Calibri" panose="020F0502020204030204" pitchFamily="34" charset="0"/>
                <a:cs typeface="Calibri" panose="020F0502020204030204" pitchFamily="34" charset="0"/>
              </a:rPr>
              <a:t>-Security practitioners should design their information security awareness programs so employees’ beliefs about intrinsic cost and benefit, safety, and </a:t>
            </a:r>
            <a:r>
              <a:rPr lang="de-DE" sz="1800" b="0" i="0" u="none" strike="noStrike" baseline="0" dirty="0" err="1">
                <a:latin typeface="Calibri" panose="020F0502020204030204" pitchFamily="34" charset="0"/>
                <a:cs typeface="Calibri" panose="020F0502020204030204" pitchFamily="34" charset="0"/>
              </a:rPr>
              <a:t>vulnerability</a:t>
            </a:r>
            <a:r>
              <a:rPr lang="de-DE" sz="1800" b="0" i="0" u="none" strike="noStrike" baseline="0" dirty="0">
                <a:latin typeface="Calibri" panose="020F0502020204030204" pitchFamily="34" charset="0"/>
                <a:cs typeface="Calibri" panose="020F0502020204030204" pitchFamily="34" charset="0"/>
              </a:rPr>
              <a:t> </a:t>
            </a:r>
            <a:r>
              <a:rPr lang="de-DE" sz="1800" b="0" i="0" u="none" strike="noStrike" baseline="0" dirty="0" err="1">
                <a:latin typeface="Calibri" panose="020F0502020204030204" pitchFamily="34" charset="0"/>
                <a:cs typeface="Calibri" panose="020F0502020204030204" pitchFamily="34" charset="0"/>
              </a:rPr>
              <a:t>are</a:t>
            </a:r>
            <a:r>
              <a:rPr lang="de-DE" sz="1800" b="0" i="0" u="none" strike="noStrike" baseline="0" dirty="0">
                <a:latin typeface="Calibri" panose="020F0502020204030204" pitchFamily="34" charset="0"/>
                <a:cs typeface="Calibri" panose="020F0502020204030204" pitchFamily="34" charset="0"/>
              </a:rPr>
              <a:t> </a:t>
            </a:r>
            <a:r>
              <a:rPr lang="de-DE" sz="1800" b="0" i="0" u="none" strike="noStrike" baseline="0" dirty="0" err="1">
                <a:latin typeface="Calibri" panose="020F0502020204030204" pitchFamily="34" charset="0"/>
                <a:cs typeface="Calibri" panose="020F0502020204030204" pitchFamily="34" charset="0"/>
              </a:rPr>
              <a:t>reinforced</a:t>
            </a:r>
            <a:r>
              <a:rPr lang="de-DE" sz="1800" b="0" i="0" u="none" strike="noStrike" baseline="0" dirty="0">
                <a:latin typeface="TimesNewRoman"/>
              </a:rPr>
              <a:t>.</a:t>
            </a:r>
          </a:p>
          <a:p>
            <a:pPr marL="0" indent="0" algn="l">
              <a:buNone/>
            </a:pPr>
            <a:r>
              <a:rPr lang="de-DE" sz="1800" dirty="0">
                <a:latin typeface="TimesNewRoman"/>
              </a:rPr>
              <a:t>-</a:t>
            </a:r>
            <a:r>
              <a:rPr lang="en-US" sz="1800" dirty="0">
                <a:latin typeface="TimesNewRoman"/>
              </a:rPr>
              <a:t>O</a:t>
            </a:r>
            <a:r>
              <a:rPr lang="en-US" sz="1800" b="0" i="0" u="none" strike="noStrike" baseline="0" dirty="0">
                <a:latin typeface="TimesNewRoman"/>
              </a:rPr>
              <a:t>rganizations should create appropriate training and security awareness programs that ensure employees’ ISA, as well as their self-efficacy about compliance.</a:t>
            </a:r>
          </a:p>
          <a:p>
            <a:pPr marL="0" indent="0" algn="l">
              <a:buNone/>
            </a:pPr>
            <a:r>
              <a:rPr lang="en-US" sz="1800" dirty="0">
                <a:latin typeface="TimesNewRoman"/>
              </a:rPr>
              <a:t>-</a:t>
            </a:r>
            <a:r>
              <a:rPr lang="de-DE" sz="1800" dirty="0" err="1">
                <a:latin typeface="TimesNewRoman"/>
              </a:rPr>
              <a:t>O</a:t>
            </a:r>
            <a:r>
              <a:rPr lang="de-DE" sz="1800" b="0" i="0" u="none" strike="noStrike" baseline="0" dirty="0" err="1">
                <a:latin typeface="TimesNewRoman"/>
              </a:rPr>
              <a:t>rganizations</a:t>
            </a:r>
            <a:r>
              <a:rPr lang="de-DE" sz="1800" b="0" i="0" u="none" strike="noStrike" baseline="0" dirty="0">
                <a:latin typeface="TimesNewRoman"/>
              </a:rPr>
              <a:t> </a:t>
            </a:r>
            <a:r>
              <a:rPr lang="de-DE" sz="1800" b="0" i="0" u="none" strike="noStrike" baseline="0" dirty="0" err="1">
                <a:latin typeface="TimesNewRoman"/>
              </a:rPr>
              <a:t>should</a:t>
            </a:r>
            <a:r>
              <a:rPr lang="de-DE" sz="1800" dirty="0">
                <a:latin typeface="TimesNewRoman"/>
              </a:rPr>
              <a:t> </a:t>
            </a:r>
            <a:r>
              <a:rPr lang="en-US" sz="1800" b="0" i="0" u="none" strike="noStrike" baseline="0" dirty="0">
                <a:latin typeface="TimesNewRoman"/>
              </a:rPr>
              <a:t>provide training to their employees to ensure that they know what they need to do to comply with information security </a:t>
            </a:r>
            <a:r>
              <a:rPr lang="de-DE" sz="1800" b="0" i="0" u="none" strike="noStrike" baseline="0" dirty="0" err="1">
                <a:latin typeface="TimesNewRoman"/>
              </a:rPr>
              <a:t>rules</a:t>
            </a:r>
            <a:r>
              <a:rPr lang="de-DE" sz="1800" b="0" i="0" u="none" strike="noStrike" baseline="0" dirty="0">
                <a:latin typeface="TimesNewRoman"/>
              </a:rPr>
              <a:t> and </a:t>
            </a:r>
            <a:r>
              <a:rPr lang="de-DE" sz="1800" b="0" i="0" u="none" strike="noStrike" baseline="0" dirty="0" err="1">
                <a:latin typeface="TimesNewRoman"/>
              </a:rPr>
              <a:t>regulations</a:t>
            </a:r>
            <a:endParaRPr lang="en-US" sz="1800" b="0" i="0" u="none" strike="noStrike" baseline="0" dirty="0">
              <a:latin typeface="TimesNewRoman"/>
            </a:endParaRPr>
          </a:p>
          <a:p>
            <a:pPr marL="0" indent="0" algn="l">
              <a:buNone/>
            </a:pPr>
            <a:endParaRPr lang="de-DE" sz="1800" b="0" i="0" u="none" strike="noStrike" baseline="0" dirty="0">
              <a:latin typeface="TimesNewRoman"/>
            </a:endParaRPr>
          </a:p>
          <a:p>
            <a:endParaRPr lang="de-DE" dirty="0"/>
          </a:p>
        </p:txBody>
      </p:sp>
    </p:spTree>
    <p:extLst>
      <p:ext uri="{BB962C8B-B14F-4D97-AF65-F5344CB8AC3E}">
        <p14:creationId xmlns:p14="http://schemas.microsoft.com/office/powerpoint/2010/main" val="930890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D3C0B8-A6D0-4213-BCA9-DCB487707841}"/>
              </a:ext>
            </a:extLst>
          </p:cNvPr>
          <p:cNvSpPr>
            <a:spLocks noGrp="1"/>
          </p:cNvSpPr>
          <p:nvPr>
            <p:ph type="title"/>
          </p:nvPr>
        </p:nvSpPr>
        <p:spPr>
          <a:xfrm>
            <a:off x="762000" y="-251790"/>
            <a:ext cx="10668000" cy="2186608"/>
          </a:xfrm>
        </p:spPr>
        <p:txBody>
          <a:bodyPr>
            <a:normAutofit/>
          </a:bodyPr>
          <a:lstStyle/>
          <a:p>
            <a:r>
              <a:rPr lang="en-US" sz="3200" b="1" i="1" u="none" strike="noStrike" baseline="0" dirty="0">
                <a:latin typeface="Calibri" panose="020F0502020204030204" pitchFamily="34" charset="0"/>
                <a:cs typeface="Calibri" panose="020F0502020204030204" pitchFamily="34" charset="0"/>
              </a:rPr>
              <a:t>Limitations and Future Research Directions</a:t>
            </a:r>
            <a:endParaRPr lang="de-DE" sz="3200" dirty="0">
              <a:latin typeface="Calibri" panose="020F0502020204030204" pitchFamily="34" charset="0"/>
              <a:cs typeface="Calibri" panose="020F0502020204030204" pitchFamily="34" charset="0"/>
            </a:endParaRPr>
          </a:p>
        </p:txBody>
      </p:sp>
      <p:sp>
        <p:nvSpPr>
          <p:cNvPr id="3" name="Inhaltsplatzhalter 2">
            <a:extLst>
              <a:ext uri="{FF2B5EF4-FFF2-40B4-BE49-F238E27FC236}">
                <a16:creationId xmlns:a16="http://schemas.microsoft.com/office/drawing/2014/main" id="{B87CBCA0-A489-43B8-9A45-6B833B733093}"/>
              </a:ext>
            </a:extLst>
          </p:cNvPr>
          <p:cNvSpPr>
            <a:spLocks noGrp="1"/>
          </p:cNvSpPr>
          <p:nvPr>
            <p:ph idx="1"/>
          </p:nvPr>
        </p:nvSpPr>
        <p:spPr>
          <a:xfrm>
            <a:off x="762000" y="1232452"/>
            <a:ext cx="10668000" cy="4871631"/>
          </a:xfrm>
        </p:spPr>
        <p:txBody>
          <a:bodyPr>
            <a:normAutofit/>
          </a:bodyPr>
          <a:lstStyle/>
          <a:p>
            <a:pPr algn="l"/>
            <a:r>
              <a:rPr lang="en-US" sz="1800" dirty="0">
                <a:latin typeface="TimesNewRoman"/>
              </a:rPr>
              <a:t>Limitation 1 </a:t>
            </a:r>
            <a:r>
              <a:rPr lang="en-US" sz="1800" b="0" i="0" u="none" strike="noStrike" baseline="0" dirty="0">
                <a:latin typeface="TimesNewRoman"/>
              </a:rPr>
              <a:t>of this study relates to the selection of participants</a:t>
            </a:r>
          </a:p>
          <a:p>
            <a:pPr algn="l"/>
            <a:r>
              <a:rPr lang="en-US" sz="1800" dirty="0">
                <a:latin typeface="TimesNewRoman"/>
              </a:rPr>
              <a:t>Limitation 2 </a:t>
            </a:r>
            <a:r>
              <a:rPr lang="en-US" sz="1800" b="0" i="0" u="none" strike="noStrike" baseline="0" dirty="0">
                <a:latin typeface="TimesNewRoman"/>
              </a:rPr>
              <a:t>is that the data were collected in a </a:t>
            </a:r>
            <a:r>
              <a:rPr lang="en-US" sz="1800" b="0" i="0" u="none" strike="noStrike" baseline="0" dirty="0" err="1">
                <a:latin typeface="TimesNewRoman"/>
              </a:rPr>
              <a:t>crosssectional</a:t>
            </a:r>
            <a:r>
              <a:rPr lang="en-US" sz="1800" dirty="0">
                <a:latin typeface="TimesNewRoman"/>
              </a:rPr>
              <a:t> </a:t>
            </a:r>
            <a:r>
              <a:rPr lang="en-US" sz="1800" b="0" i="0" u="none" strike="noStrike" baseline="0" dirty="0">
                <a:latin typeface="TimesNewRoman"/>
              </a:rPr>
              <a:t>manner and, as a result, even though the directions of the hypotheses were based on solid theories, the statistical analysis may have provided an indication of correlation, </a:t>
            </a:r>
            <a:r>
              <a:rPr lang="de-DE" sz="1800" b="0" i="0" u="none" strike="noStrike" baseline="0" dirty="0" err="1">
                <a:latin typeface="TimesNewRoman"/>
              </a:rPr>
              <a:t>rather</a:t>
            </a:r>
            <a:r>
              <a:rPr lang="de-DE" sz="1800" b="0" i="0" u="none" strike="noStrike" baseline="0" dirty="0">
                <a:latin typeface="TimesNewRoman"/>
              </a:rPr>
              <a:t> </a:t>
            </a:r>
            <a:r>
              <a:rPr lang="de-DE" sz="1800" b="0" i="0" u="none" strike="noStrike" baseline="0" dirty="0" err="1">
                <a:latin typeface="TimesNewRoman"/>
              </a:rPr>
              <a:t>than</a:t>
            </a:r>
            <a:r>
              <a:rPr lang="de-DE" sz="1800" b="0" i="0" u="none" strike="noStrike" baseline="0" dirty="0">
                <a:latin typeface="TimesNewRoman"/>
              </a:rPr>
              <a:t> </a:t>
            </a:r>
            <a:r>
              <a:rPr lang="de-DE" sz="1800" b="0" i="0" u="none" strike="noStrike" baseline="0" dirty="0" err="1">
                <a:latin typeface="TimesNewRoman"/>
              </a:rPr>
              <a:t>causation</a:t>
            </a:r>
            <a:r>
              <a:rPr lang="de-DE" sz="1800" b="0" i="0" u="none" strike="noStrike" baseline="0" dirty="0">
                <a:latin typeface="TimesNewRoman"/>
              </a:rPr>
              <a:t>.</a:t>
            </a:r>
          </a:p>
          <a:p>
            <a:pPr algn="l"/>
            <a:r>
              <a:rPr lang="de-DE" sz="1800" b="0" i="0" u="none" strike="noStrike" baseline="0" dirty="0">
                <a:latin typeface="TimesNewRoman"/>
              </a:rPr>
              <a:t> (Solution: </a:t>
            </a:r>
            <a:r>
              <a:rPr lang="de-DE" sz="1800" b="0" i="0" u="none" strike="noStrike" baseline="0" dirty="0" err="1">
                <a:latin typeface="TimesNewRoman"/>
              </a:rPr>
              <a:t>To</a:t>
            </a:r>
            <a:r>
              <a:rPr lang="de-DE" sz="1800" b="0" i="0" u="none" strike="noStrike" baseline="0" dirty="0">
                <a:latin typeface="TimesNewRoman"/>
              </a:rPr>
              <a:t> </a:t>
            </a:r>
            <a:r>
              <a:rPr lang="de-DE" sz="1800" b="0" i="0" u="none" strike="noStrike" baseline="0" dirty="0" err="1">
                <a:latin typeface="TimesNewRoman"/>
              </a:rPr>
              <a:t>unveil</a:t>
            </a:r>
            <a:r>
              <a:rPr lang="de-DE" sz="1800" dirty="0">
                <a:latin typeface="TimesNewRoman"/>
              </a:rPr>
              <a:t> </a:t>
            </a:r>
            <a:r>
              <a:rPr lang="en-US" sz="1800" b="0" i="0" u="none" strike="noStrike" baseline="0" dirty="0">
                <a:latin typeface="TimesNewRoman"/>
              </a:rPr>
              <a:t>the causal relations, future research can collect data across time by surveying the same individuals at different time </a:t>
            </a:r>
            <a:r>
              <a:rPr lang="de-DE" sz="1800" b="0" i="0" u="none" strike="noStrike" baseline="0" dirty="0" err="1">
                <a:latin typeface="TimesNewRoman"/>
              </a:rPr>
              <a:t>instances</a:t>
            </a:r>
            <a:r>
              <a:rPr lang="de-DE" sz="1800" b="0" i="0" u="none" strike="noStrike" baseline="0" dirty="0">
                <a:latin typeface="TimesNewRoman"/>
              </a:rPr>
              <a:t>)</a:t>
            </a:r>
          </a:p>
          <a:p>
            <a:pPr algn="l"/>
            <a:r>
              <a:rPr lang="de-DE" sz="1800" dirty="0">
                <a:latin typeface="TimesNewRoman"/>
              </a:rPr>
              <a:t>Limitation3 </a:t>
            </a:r>
            <a:r>
              <a:rPr lang="en-US" sz="1800" dirty="0">
                <a:latin typeface="TimesNewRoman"/>
              </a:rPr>
              <a:t>is t</a:t>
            </a:r>
            <a:r>
              <a:rPr lang="en-US" sz="1800" b="0" i="0" u="none" strike="noStrike" baseline="0" dirty="0">
                <a:latin typeface="TimesNewRoman"/>
              </a:rPr>
              <a:t>he perception-based measure used for ISA  and the</a:t>
            </a:r>
            <a:r>
              <a:rPr lang="en-US" sz="1800" dirty="0">
                <a:latin typeface="TimesNewRoman"/>
              </a:rPr>
              <a:t> </a:t>
            </a:r>
            <a:r>
              <a:rPr lang="en-US" sz="1800" b="0" i="0" u="none" strike="noStrike" baseline="0" dirty="0">
                <a:latin typeface="TimesNewRoman"/>
              </a:rPr>
              <a:t>decision to measure the compliance intention instead of </a:t>
            </a:r>
            <a:r>
              <a:rPr lang="en-US" sz="1800" b="0" i="0" u="none" strike="noStrike" baseline="0" dirty="0" err="1">
                <a:latin typeface="TimesNewRoman"/>
              </a:rPr>
              <a:t>actualcompliance</a:t>
            </a:r>
            <a:r>
              <a:rPr lang="en-US" sz="1800" b="0" i="0" u="none" strike="noStrike" baseline="0" dirty="0">
                <a:latin typeface="TimesNewRoman"/>
              </a:rPr>
              <a:t> behavior.</a:t>
            </a:r>
          </a:p>
          <a:p>
            <a:pPr algn="l"/>
            <a:r>
              <a:rPr lang="de-DE" sz="1800" dirty="0">
                <a:latin typeface="TimesNewRoman"/>
              </a:rPr>
              <a:t>F</a:t>
            </a:r>
            <a:r>
              <a:rPr lang="de-DE" sz="1800" b="0" i="0" u="none" strike="noStrike" baseline="0" dirty="0">
                <a:latin typeface="TimesNewRoman"/>
              </a:rPr>
              <a:t>uture </a:t>
            </a:r>
            <a:r>
              <a:rPr lang="de-DE" sz="1800" b="0" i="0" u="none" strike="noStrike" baseline="0" dirty="0" err="1">
                <a:latin typeface="TimesNewRoman"/>
              </a:rPr>
              <a:t>research</a:t>
            </a:r>
            <a:r>
              <a:rPr lang="de-DE" sz="1800" b="0" i="0" u="none" strike="noStrike" baseline="0" dirty="0">
                <a:latin typeface="TimesNewRoman"/>
              </a:rPr>
              <a:t> </a:t>
            </a:r>
            <a:r>
              <a:rPr lang="de-DE" sz="1800" b="0" i="0" u="none" strike="noStrike" baseline="0" dirty="0" err="1">
                <a:latin typeface="TimesNewRoman"/>
              </a:rPr>
              <a:t>might</a:t>
            </a:r>
            <a:r>
              <a:rPr lang="de-DE" sz="1800" dirty="0">
                <a:latin typeface="TimesNewRoman"/>
              </a:rPr>
              <a:t> </a:t>
            </a:r>
            <a:r>
              <a:rPr lang="en-US" sz="1800" b="0" i="0" u="none" strike="noStrike" baseline="0" dirty="0">
                <a:latin typeface="TimesNewRoman"/>
              </a:rPr>
              <a:t>investigate the impact of organizational factors such as organizational sanctions (e.g., losing customers</a:t>
            </a:r>
            <a:r>
              <a:rPr lang="de-DE" sz="1800" b="0" i="0" u="none" strike="noStrike" baseline="0" dirty="0">
                <a:latin typeface="TimesNewRoman"/>
              </a:rPr>
              <a:t>) </a:t>
            </a:r>
            <a:r>
              <a:rPr lang="de-DE" sz="1800" b="0" i="0" u="none" strike="noStrike" baseline="0" dirty="0" err="1">
                <a:latin typeface="TimesNewRoman"/>
              </a:rPr>
              <a:t>or</a:t>
            </a:r>
            <a:r>
              <a:rPr lang="de-DE" sz="1800" b="0" i="0" u="none" strike="noStrike" baseline="0" dirty="0">
                <a:latin typeface="TimesNewRoman"/>
              </a:rPr>
              <a:t> </a:t>
            </a:r>
            <a:r>
              <a:rPr lang="de-DE" sz="1800" b="0" i="0" u="none" strike="noStrike" baseline="0" dirty="0" err="1">
                <a:latin typeface="TimesNewRoman"/>
              </a:rPr>
              <a:t>rewards</a:t>
            </a:r>
            <a:r>
              <a:rPr lang="de-DE" sz="1800" b="0" i="0" u="none" strike="noStrike" baseline="0" dirty="0">
                <a:latin typeface="TimesNewRoman"/>
              </a:rPr>
              <a:t> (e.g., </a:t>
            </a:r>
            <a:r>
              <a:rPr lang="en-US" sz="1800" b="0" i="0" u="none" strike="noStrike" baseline="0" dirty="0">
                <a:latin typeface="TimesNewRoman"/>
              </a:rPr>
              <a:t>increasing trustworthiness, reputation, and good image) on an </a:t>
            </a:r>
            <a:r>
              <a:rPr lang="de-DE" sz="1800" b="0" i="0" u="none" strike="noStrike" baseline="0" dirty="0" err="1">
                <a:latin typeface="TimesNewRoman"/>
              </a:rPr>
              <a:t>employee’s</a:t>
            </a:r>
            <a:r>
              <a:rPr lang="de-DE" sz="1800" b="0" i="0" u="none" strike="noStrike" baseline="0" dirty="0">
                <a:latin typeface="TimesNewRoman"/>
              </a:rPr>
              <a:t> </a:t>
            </a:r>
            <a:r>
              <a:rPr lang="de-DE" sz="1800" b="0" i="0" u="none" strike="noStrike" baseline="0" dirty="0" err="1">
                <a:latin typeface="TimesNewRoman"/>
              </a:rPr>
              <a:t>attitude</a:t>
            </a:r>
            <a:r>
              <a:rPr lang="de-DE" sz="1800" b="0" i="0" u="none" strike="noStrike" baseline="0" dirty="0">
                <a:latin typeface="TimesNewRoman"/>
              </a:rPr>
              <a:t> </a:t>
            </a:r>
            <a:r>
              <a:rPr lang="de-DE" sz="1800" b="0" i="0" u="none" strike="noStrike" baseline="0" dirty="0" err="1">
                <a:latin typeface="TimesNewRoman"/>
              </a:rPr>
              <a:t>toward</a:t>
            </a:r>
            <a:r>
              <a:rPr lang="de-DE" sz="1800" b="0" i="0" u="none" strike="noStrike" baseline="0" dirty="0">
                <a:latin typeface="TimesNewRoman"/>
              </a:rPr>
              <a:t> </a:t>
            </a:r>
            <a:r>
              <a:rPr lang="de-DE" sz="1800" b="0" i="0" u="none" strike="noStrike" baseline="0" dirty="0" err="1">
                <a:latin typeface="TimesNewRoman"/>
              </a:rPr>
              <a:t>compliance</a:t>
            </a:r>
            <a:endParaRPr lang="de-DE" dirty="0"/>
          </a:p>
        </p:txBody>
      </p:sp>
    </p:spTree>
    <p:extLst>
      <p:ext uri="{BB962C8B-B14F-4D97-AF65-F5344CB8AC3E}">
        <p14:creationId xmlns:p14="http://schemas.microsoft.com/office/powerpoint/2010/main" val="2872147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2757BA-E045-488E-B405-CD29EF5FC232}"/>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Introduction</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CF1BAEA8-709D-4FD6-9CAF-B4345C403BAC}"/>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Information systems bear risks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major challenge for organizations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Consequences: corporate liability, loss of credibility, monetary damage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Technology-based security solutions are not enough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socio-organizational resources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compliance is a key socio-organizational resource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often are the weakest link in information security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guidelines and policies are necessary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Motivational factors which decide whether employees comply with these guidelines: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beliefs about the overall assessment of consequences of compliance or noncompliance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beliefs about outcomes of compliance and noncompliance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role of information security awareness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1394532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A2F63A-C0F1-4C19-9D11-318249DDFFE8}"/>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Literature Review</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918E5C9D-F9E7-4618-BA4B-521FF7F9D9D6}"/>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Previous studies show the importance of topics as IS security effectiveness, security planning and risk management, design and development, alignment of the information security policy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Studies have shown that employee’s abuse and misuse of information is a major security issue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Literature highlights the deterrent effect of sanctions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Information security awareness of employees is important</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85915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C70D44-29BF-41A7-B240-D80F3DAAD5D6}"/>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Theoretical framework</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7C67DDD1-C65A-4B95-ADC6-E5BBFC941B7D}"/>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Definition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information security policy</a:t>
            </a:r>
            <a:r>
              <a:rPr lang="en-US" sz="1800" dirty="0">
                <a:effectLst/>
                <a:latin typeface="Calibri" panose="020F0502020204030204" pitchFamily="34" charset="0"/>
                <a:ea typeface="Calibri" panose="020F0502020204030204" pitchFamily="34" charset="0"/>
                <a:cs typeface="Times New Roman" panose="02020603050405020304" pitchFamily="18" charset="0"/>
              </a:rPr>
              <a:t>:  “statement of roles and responsibilities of the employees to safeguard the information and technology resources of their organizations”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Model of factors that influence an employee’s intention to comply based on the Theory of Planned Behavior</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Dependent variable of the study: employee’s intention to comply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Underlying sets of employee’s belief will be added to the model</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Role of information security awareness will be investigated</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682265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A3C5E9-0F0F-4250-A7E1-6082BA2F2EAA}"/>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The Theory of Planned Behavior</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EE0A8E63-EAA6-4410-9FBC-1674E92D2AB5}"/>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Extension of the Theory of Reasoned Action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Explains an individual’s intention to perform a certain behavior</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Behaviors can be predicted with high accuracy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Intention to perform behavior depends on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Behavioral beliefs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Normative beliefs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Self-efficacy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4248356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2ECE7-EAC0-4565-9373-41C08DD6B4C8}"/>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Rational Choice Theory</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B1B0DB25-8BEB-4D86-BFC7-5390BD758222}"/>
              </a:ext>
            </a:extLst>
          </p:cNvPr>
          <p:cNvSpPr>
            <a:spLocks noGrp="1"/>
          </p:cNvSpPr>
          <p:nvPr>
            <p:ph idx="1"/>
          </p:nvPr>
        </p:nvSpPr>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Offers a theoretical explanation for decision-making of individuals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 will balance costs and benefits of his options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Decision depends on individual’s preferences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Preferences are subjective</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Emotional states like anger, rage, hatred influence the decision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8616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8F49CB-431E-42E9-9E40-B6826D7FACC7}"/>
              </a:ext>
            </a:extLst>
          </p:cNvPr>
          <p:cNvSpPr>
            <a:spLocks noGrp="1"/>
          </p:cNvSpPr>
          <p:nvPr>
            <p:ph type="title"/>
          </p:nvPr>
        </p:nvSpPr>
        <p:spPr>
          <a:xfrm>
            <a:off x="762000" y="0"/>
            <a:ext cx="10668000" cy="1431235"/>
          </a:xfrm>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Research Model </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B8493AF1-675E-40B2-A034-299A1CFFB350}"/>
              </a:ext>
            </a:extLst>
          </p:cNvPr>
          <p:cNvSpPr>
            <a:spLocks noGrp="1"/>
          </p:cNvSpPr>
          <p:nvPr>
            <p:ph idx="1"/>
          </p:nvPr>
        </p:nvSpPr>
        <p:spPr>
          <a:xfrm>
            <a:off x="762000" y="821635"/>
            <a:ext cx="10668000" cy="5897217"/>
          </a:xfrm>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following research model explains the employee’s intention to comply with the information security policy</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Employee’s attitude towards compliance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underlying foundation of cognitive beliefs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Research model highlights the importance of information security awareness</a:t>
            </a:r>
          </a:p>
          <a:p>
            <a:pPr marL="342900" lvl="0" indent="-342900">
              <a:lnSpc>
                <a:spcPct val="107000"/>
              </a:lnSpc>
              <a:spcAft>
                <a:spcPts val="800"/>
              </a:spcAft>
              <a:buFont typeface="Calibri" panose="020F0502020204030204" pitchFamily="34" charset="0"/>
              <a:buChar char="-"/>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pic>
        <p:nvPicPr>
          <p:cNvPr id="4" name="Grafik 3">
            <a:extLst>
              <a:ext uri="{FF2B5EF4-FFF2-40B4-BE49-F238E27FC236}">
                <a16:creationId xmlns:a16="http://schemas.microsoft.com/office/drawing/2014/main" id="{FD009686-30C2-46F1-BE42-A37CD186BEF5}"/>
              </a:ext>
            </a:extLst>
          </p:cNvPr>
          <p:cNvPicPr/>
          <p:nvPr/>
        </p:nvPicPr>
        <p:blipFill>
          <a:blip r:embed="rId2"/>
          <a:stretch>
            <a:fillRect/>
          </a:stretch>
        </p:blipFill>
        <p:spPr>
          <a:xfrm>
            <a:off x="1479606" y="2610678"/>
            <a:ext cx="8297440" cy="4108175"/>
          </a:xfrm>
          <a:prstGeom prst="rect">
            <a:avLst/>
          </a:prstGeom>
        </p:spPr>
      </p:pic>
    </p:spTree>
    <p:extLst>
      <p:ext uri="{BB962C8B-B14F-4D97-AF65-F5344CB8AC3E}">
        <p14:creationId xmlns:p14="http://schemas.microsoft.com/office/powerpoint/2010/main" val="1414044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63E820-43EC-4BD9-BE22-D1A7D8FA79A9}"/>
              </a:ext>
            </a:extLst>
          </p:cNvPr>
          <p:cNvSpPr>
            <a:spLocks noGrp="1"/>
          </p:cNvSpPr>
          <p:nvPr>
            <p:ph type="title"/>
          </p:nvPr>
        </p:nvSpPr>
        <p:spPr/>
        <p:txBody>
          <a:bodyPr/>
          <a:lstStyle/>
          <a:p>
            <a:r>
              <a:rPr lang="en-US" sz="3200" dirty="0">
                <a:effectLst/>
                <a:latin typeface="Calibri" panose="020F0502020204030204" pitchFamily="34" charset="0"/>
                <a:ea typeface="Calibri" panose="020F0502020204030204" pitchFamily="34" charset="0"/>
                <a:cs typeface="Times New Roman" panose="02020603050405020304" pitchFamily="18" charset="0"/>
              </a:rPr>
              <a:t>Caption: Hypotheses</a:t>
            </a:r>
            <a:br>
              <a:rPr lang="de-DE" sz="1800" dirty="0">
                <a:effectLst/>
                <a:latin typeface="Calibri" panose="020F0502020204030204" pitchFamily="34" charset="0"/>
                <a:ea typeface="Calibri" panose="020F050202020403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2B2A3B3B-7BFF-43CA-8DBB-D1ADF1452179}"/>
              </a:ext>
            </a:extLst>
          </p:cNvPr>
          <p:cNvSpPr>
            <a:spLocks noGrp="1"/>
          </p:cNvSpPr>
          <p:nvPr>
            <p:ph idx="1"/>
          </p:nvPr>
        </p:nvSpPr>
        <p:spPr>
          <a:xfrm>
            <a:off x="762000" y="2067340"/>
            <a:ext cx="10668000" cy="4036744"/>
          </a:xfrm>
        </p:spPr>
        <p:txBody>
          <a:bodyPr/>
          <a:lstStyle/>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1: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attitude toward compliance with the organization’s ISP positively affects intention to comply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2: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normative beliefs about compliance with the organization’s ISP positively affects intention to comply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Hypothesis 3: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employee’s self-efficacy in complying with the organization’s ISP positively affects intention to comply with the requirements of the ISP.”</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2064691587"/>
      </p:ext>
    </p:extLst>
  </p:cSld>
  <p:clrMapOvr>
    <a:masterClrMapping/>
  </p:clrMapOvr>
</p:sld>
</file>

<file path=ppt/theme/theme1.xml><?xml version="1.0" encoding="utf-8"?>
<a:theme xmlns:a="http://schemas.openxmlformats.org/drawingml/2006/main" name="PebbleVTI">
  <a:themeElements>
    <a:clrScheme name="AnalogousFromDarkSeedLeftStep">
      <a:dk1>
        <a:srgbClr val="000000"/>
      </a:dk1>
      <a:lt1>
        <a:srgbClr val="FFFFFF"/>
      </a:lt1>
      <a:dk2>
        <a:srgbClr val="412426"/>
      </a:dk2>
      <a:lt2>
        <a:srgbClr val="E2E8E7"/>
      </a:lt2>
      <a:accent1>
        <a:srgbClr val="C34D65"/>
      </a:accent1>
      <a:accent2>
        <a:srgbClr val="B13B84"/>
      </a:accent2>
      <a:accent3>
        <a:srgbClr val="BF4DC3"/>
      </a:accent3>
      <a:accent4>
        <a:srgbClr val="7B3BB1"/>
      </a:accent4>
      <a:accent5>
        <a:srgbClr val="5C4DC3"/>
      </a:accent5>
      <a:accent6>
        <a:srgbClr val="3B5DB1"/>
      </a:accent6>
      <a:hlink>
        <a:srgbClr val="8364CB"/>
      </a:hlink>
      <a:folHlink>
        <a:srgbClr val="7F7F7F"/>
      </a:folHlink>
    </a:clrScheme>
    <a:fontScheme name="Custom 4">
      <a:majorFont>
        <a:latin typeface="Sitka Subheadi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bbleVTI" id="{8B4DB91D-6BB4-4BA3-973A-733D3AF2680E}" vid="{9A19CF0D-2077-4BF4-BAA5-86934C336D59}"/>
    </a:ext>
  </a:extLst>
</a:theme>
</file>

<file path=docProps/app.xml><?xml version="1.0" encoding="utf-8"?>
<Properties xmlns="http://schemas.openxmlformats.org/officeDocument/2006/extended-properties" xmlns:vt="http://schemas.openxmlformats.org/officeDocument/2006/docPropsVTypes">
  <TotalTime>0</TotalTime>
  <Words>1856</Words>
  <Application>Microsoft Office PowerPoint</Application>
  <PresentationFormat>Widescreen</PresentationFormat>
  <Paragraphs>148</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Avenir Next LT Pro</vt:lpstr>
      <vt:lpstr>Avenir Next LT Pro Light</vt:lpstr>
      <vt:lpstr>Calibri</vt:lpstr>
      <vt:lpstr>Courier New</vt:lpstr>
      <vt:lpstr>Sitka Subheading</vt:lpstr>
      <vt:lpstr>TimesNewRoman</vt:lpstr>
      <vt:lpstr>PebbleVTI</vt:lpstr>
      <vt:lpstr>INFORMATION SECURITY POLICY COMPLIANCE: AN EMPIRICAL STUDY OF RATIONALITY-BASED BELIEFS AND INFORMATION SECURITY AWARENESS</vt:lpstr>
      <vt:lpstr>Caption: information security compliance and awareness </vt:lpstr>
      <vt:lpstr>Caption: Introduction </vt:lpstr>
      <vt:lpstr>Caption: Literature Review </vt:lpstr>
      <vt:lpstr>Caption: Theoretical framework </vt:lpstr>
      <vt:lpstr>Caption: The Theory of Planned Behavior </vt:lpstr>
      <vt:lpstr>Caption: Rational Choice Theory </vt:lpstr>
      <vt:lpstr>Caption: Research Model  </vt:lpstr>
      <vt:lpstr>Caption: Hypotheses </vt:lpstr>
      <vt:lpstr>Caption: Beliefs about overall Assessment of Consequences </vt:lpstr>
      <vt:lpstr>Caption: Hypotheses </vt:lpstr>
      <vt:lpstr>Outcome Beliefs Leading to Perceived Benefit of Compliance   </vt:lpstr>
      <vt:lpstr>PowerPoint Presentation</vt:lpstr>
      <vt:lpstr>PowerPoint Presentation</vt:lpstr>
      <vt:lpstr>Information Security Awareness </vt:lpstr>
      <vt:lpstr>PowerPoint Presentation</vt:lpstr>
      <vt:lpstr>Structural Model Testing</vt:lpstr>
      <vt:lpstr>Discussion of the Findings</vt:lpstr>
      <vt:lpstr>Theoretical Contributions</vt:lpstr>
      <vt:lpstr>Practical Implications </vt:lpstr>
      <vt:lpstr>Limitations and Future Research Directions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SECURITY POLICY COMPLIANCE: AN EMPIRICAL STUDY OF RATIONALITY-BASED BELIEFS AND INFORMATION SECURITY AWARENESS</dc:title>
  <dc:creator>Erjola</dc:creator>
  <cp:lastModifiedBy>Juan Barrera</cp:lastModifiedBy>
  <cp:revision>19</cp:revision>
  <dcterms:created xsi:type="dcterms:W3CDTF">2020-07-15T16:45:13Z</dcterms:created>
  <dcterms:modified xsi:type="dcterms:W3CDTF">2020-07-22T02:54:31Z</dcterms:modified>
</cp:coreProperties>
</file>