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66" r:id="rId4"/>
    <p:sldId id="260" r:id="rId5"/>
    <p:sldId id="261" r:id="rId6"/>
    <p:sldId id="262" r:id="rId7"/>
    <p:sldId id="264" r:id="rId8"/>
    <p:sldId id="265" r:id="rId9"/>
    <p:sldId id="263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DFC87B33-4945-FE4C-931E-9E8D9DF286C7}">
          <p14:sldIdLst>
            <p14:sldId id="256"/>
            <p14:sldId id="267"/>
            <p14:sldId id="266"/>
            <p14:sldId id="260"/>
            <p14:sldId id="261"/>
            <p14:sldId id="262"/>
            <p14:sldId id="264"/>
            <p14:sldId id="265"/>
            <p14:sldId id="263"/>
            <p14:sldId id="268"/>
          </p14:sldIdLst>
        </p14:section>
        <p14:section name="BAckup" id="{3CE8EC33-5D53-624A-AE65-F58AB8DAFB1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9"/>
    <p:restoredTop sz="94569"/>
  </p:normalViewPr>
  <p:slideViewPr>
    <p:cSldViewPr snapToGrid="0" snapToObjects="1">
      <p:cViewPr varScale="1">
        <p:scale>
          <a:sx n="86" d="100"/>
          <a:sy n="86" d="100"/>
        </p:scale>
        <p:origin x="5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BAEA14-A9D5-A544-B42B-78C199BB90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Cyber Crisis Management:</a:t>
            </a:r>
            <a:br>
              <a:rPr lang="en-US" sz="4000" dirty="0"/>
            </a:br>
            <a:r>
              <a:rPr lang="en-US" sz="4000" dirty="0"/>
              <a:t>A decision-support framework for disclosing security</a:t>
            </a:r>
            <a:br>
              <a:rPr lang="en-US" sz="4000" dirty="0"/>
            </a:br>
            <a:r>
              <a:rPr lang="en-US" sz="4000" dirty="0"/>
              <a:t>incident information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ECEB058-81C8-9744-87E4-E478BAA48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/>
              <a:t>DAY 3 – Case 4 </a:t>
            </a:r>
          </a:p>
          <a:p>
            <a:r>
              <a:rPr lang="es-ES_tradnl" dirty="0"/>
              <a:t>Alina Müller,  </a:t>
            </a:r>
            <a:r>
              <a:rPr lang="es-ES_tradnl" dirty="0" err="1"/>
              <a:t>Jan</a:t>
            </a:r>
            <a:r>
              <a:rPr lang="es-ES_tradnl" dirty="0"/>
              <a:t> </a:t>
            </a:r>
            <a:r>
              <a:rPr lang="es-ES_tradnl" dirty="0" err="1"/>
              <a:t>rieger</a:t>
            </a:r>
            <a:r>
              <a:rPr lang="es-ES_tradnl" dirty="0"/>
              <a:t>, julia </a:t>
            </a:r>
            <a:r>
              <a:rPr lang="es-ES_tradnl" dirty="0" err="1"/>
              <a:t>schlichting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36446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720560D-7271-7344-A078-093362BD367C}"/>
              </a:ext>
            </a:extLst>
          </p:cNvPr>
          <p:cNvSpPr txBox="1"/>
          <p:nvPr/>
        </p:nvSpPr>
        <p:spPr>
          <a:xfrm>
            <a:off x="788894" y="376518"/>
            <a:ext cx="1032734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Conclusion: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Decision support tool automates and facilitates the process of making disclosure decisions during the meetings of a security incident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BUT: Using the framework will not produce a concrete disclosure strategy, it only provides necessary information from the database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Based on that the team can develop a specific disclosure approach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Framework can be used as a step-by-step guide for every organization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/>
              <a:t>Positive effects when using this approach: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Positive spillover effects on external audiences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Receive timely and content-wise information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Actions that are beneficial to society as a whole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41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9C085E91-4B35-274B-AC65-FF378421136C}"/>
              </a:ext>
            </a:extLst>
          </p:cNvPr>
          <p:cNvSpPr/>
          <p:nvPr/>
        </p:nvSpPr>
        <p:spPr>
          <a:xfrm>
            <a:off x="797859" y="1090591"/>
            <a:ext cx="7620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Introduction</a:t>
            </a:r>
          </a:p>
          <a:p>
            <a:endParaRPr lang="en-US" sz="2000" dirty="0"/>
          </a:p>
          <a:p>
            <a:r>
              <a:rPr lang="en-US" sz="2000" dirty="0"/>
              <a:t>- increasing complexity and frequency of cyber attacks </a:t>
            </a:r>
          </a:p>
          <a:p>
            <a:r>
              <a:rPr lang="en-US" sz="2000" dirty="0">
                <a:sym typeface="Wingdings" pitchFamily="2" charset="2"/>
              </a:rPr>
              <a:t></a:t>
            </a:r>
            <a:r>
              <a:rPr lang="en-US" sz="2000" dirty="0"/>
              <a:t> protection against potential cyber security incidents </a:t>
            </a:r>
          </a:p>
          <a:p>
            <a:endParaRPr lang="en-US" sz="2000" dirty="0"/>
          </a:p>
          <a:p>
            <a:pPr marL="285750" indent="-285750">
              <a:buFontTx/>
              <a:buChar char="-"/>
            </a:pPr>
            <a:r>
              <a:rPr lang="en-US" sz="2000" dirty="0"/>
              <a:t>the challenge for companies in terms of incident disclosure</a:t>
            </a:r>
          </a:p>
          <a:p>
            <a:endParaRPr lang="en-US" sz="2000" dirty="0"/>
          </a:p>
          <a:p>
            <a:r>
              <a:rPr lang="en-US" sz="2000" dirty="0"/>
              <a:t>- part of crisis communication </a:t>
            </a:r>
          </a:p>
          <a:p>
            <a:r>
              <a:rPr lang="en-US" sz="2000" dirty="0">
                <a:sym typeface="Wingdings" pitchFamily="2" charset="2"/>
              </a:rPr>
              <a:t></a:t>
            </a:r>
            <a:r>
              <a:rPr lang="en-US" sz="2000" dirty="0"/>
              <a:t>contain damage, inform stakeholders</a:t>
            </a:r>
          </a:p>
          <a:p>
            <a:endParaRPr lang="en-US" sz="2000" dirty="0"/>
          </a:p>
          <a:p>
            <a:r>
              <a:rPr lang="en-US" sz="2000" dirty="0"/>
              <a:t>- aim of the paper: Introduction of a decision-support framework with clear guidelines for the disclosure of incidents </a:t>
            </a:r>
          </a:p>
        </p:txBody>
      </p:sp>
    </p:spTree>
    <p:extLst>
      <p:ext uri="{BB962C8B-B14F-4D97-AF65-F5344CB8AC3E}">
        <p14:creationId xmlns:p14="http://schemas.microsoft.com/office/powerpoint/2010/main" val="3763135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78BFAE4-9069-7242-AC2F-53FAD71C39D8}"/>
              </a:ext>
            </a:extLst>
          </p:cNvPr>
          <p:cNvSpPr/>
          <p:nvPr/>
        </p:nvSpPr>
        <p:spPr>
          <a:xfrm>
            <a:off x="797859" y="1058358"/>
            <a:ext cx="97267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Factors influencing the disclosure of incidents</a:t>
            </a:r>
          </a:p>
          <a:p>
            <a:r>
              <a:rPr lang="en-US" dirty="0"/>
              <a:t>- irrespective of the motive for disclosure</a:t>
            </a:r>
          </a:p>
          <a:p>
            <a:r>
              <a:rPr lang="en-US" dirty="0"/>
              <a:t>- determinants of the disclosure strategy:</a:t>
            </a:r>
          </a:p>
          <a:p>
            <a:r>
              <a:rPr lang="en-US" dirty="0"/>
              <a:t>public pressure by media, reputational concerns, loss mitigation and prevention</a:t>
            </a:r>
          </a:p>
          <a:p>
            <a:r>
              <a:rPr lang="en-US" dirty="0"/>
              <a:t>- sharing information = key component for successful damage limitation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4 Factors affecting the disclosure strategy:</a:t>
            </a:r>
          </a:p>
          <a:p>
            <a:endParaRPr lang="en-US" dirty="0"/>
          </a:p>
          <a:p>
            <a:r>
              <a:rPr lang="en-US" dirty="0"/>
              <a:t>a) harm mitigation and prevention</a:t>
            </a:r>
          </a:p>
          <a:p>
            <a:r>
              <a:rPr lang="en-US" dirty="0"/>
              <a:t>b) regulatory compliance</a:t>
            </a:r>
          </a:p>
          <a:p>
            <a:r>
              <a:rPr lang="en-US" dirty="0"/>
              <a:t>c) cost-efficiency</a:t>
            </a:r>
          </a:p>
          <a:p>
            <a:r>
              <a:rPr lang="en-US" dirty="0"/>
              <a:t>d) reputation</a:t>
            </a:r>
          </a:p>
          <a:p>
            <a:r>
              <a:rPr lang="en-US" dirty="0"/>
              <a:t>"Silence can prove to be a brand's most damaging strategy"</a:t>
            </a:r>
          </a:p>
        </p:txBody>
      </p:sp>
    </p:spTree>
    <p:extLst>
      <p:ext uri="{BB962C8B-B14F-4D97-AF65-F5344CB8AC3E}">
        <p14:creationId xmlns:p14="http://schemas.microsoft.com/office/powerpoint/2010/main" val="1540239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BDE135F5-37A5-0643-8CCE-9F6BCA8098E7}"/>
              </a:ext>
            </a:extLst>
          </p:cNvPr>
          <p:cNvSpPr/>
          <p:nvPr/>
        </p:nvSpPr>
        <p:spPr>
          <a:xfrm>
            <a:off x="994116" y="1020593"/>
            <a:ext cx="8431237" cy="2860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 INCIDENT DISCLOSURE CHALLENGES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an incident you can categorize GROUPS: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relevant questions can be grouped into the following categories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800100" lvl="1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Whom?</a:t>
            </a:r>
          </a:p>
          <a:p>
            <a:pPr marL="800100" lvl="1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When?</a:t>
            </a:r>
          </a:p>
          <a:p>
            <a:pPr marL="800100" lvl="1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What?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How?</a:t>
            </a:r>
          </a:p>
        </p:txBody>
      </p:sp>
    </p:spTree>
    <p:extLst>
      <p:ext uri="{BB962C8B-B14F-4D97-AF65-F5344CB8AC3E}">
        <p14:creationId xmlns:p14="http://schemas.microsoft.com/office/powerpoint/2010/main" val="209494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BA6C5BD-C849-9046-B503-048F0BB2A977}"/>
              </a:ext>
            </a:extLst>
          </p:cNvPr>
          <p:cNvSpPr/>
          <p:nvPr/>
        </p:nvSpPr>
        <p:spPr>
          <a:xfrm>
            <a:off x="689317" y="864611"/>
            <a:ext cx="10494498" cy="4547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category applies to audience receiving incident information notifications. It can be various entities such as the company’s customers, suppliers and partners; entities that help a company to respond to a cyber attack; government agencies, media, and the general public.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category refers to the timings when security incident information is disclosed. It includes notification triggers, speed with which information is disclosed, and frequency of the information updates.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category describes content of what is being disclosed - the amount of information to release as well as the exact message.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category refers to the methods by which security incident information is disclosed. A company may use different communication channels for this purpose, like e-mail, phone, website postings, newspapers, television, etc. </a:t>
            </a:r>
          </a:p>
        </p:txBody>
      </p:sp>
    </p:spTree>
    <p:extLst>
      <p:ext uri="{BB962C8B-B14F-4D97-AF65-F5344CB8AC3E}">
        <p14:creationId xmlns:p14="http://schemas.microsoft.com/office/powerpoint/2010/main" val="62836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275F6D85-25FC-3C45-98E0-5802D33920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06437" y="576775"/>
            <a:ext cx="10747717" cy="53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22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D1271774-BF2D-8645-8E28-7685F8601AC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6769" y="164147"/>
            <a:ext cx="8329246" cy="655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84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A92ACF8-22D4-4D47-863E-7D49EE4EA2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74718" y="108731"/>
            <a:ext cx="6044199" cy="660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970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9658C4B-C806-A74E-A00D-CFC24276D747}"/>
              </a:ext>
            </a:extLst>
          </p:cNvPr>
          <p:cNvSpPr/>
          <p:nvPr/>
        </p:nvSpPr>
        <p:spPr>
          <a:xfrm>
            <a:off x="534571" y="728614"/>
            <a:ext cx="10339755" cy="5721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GENERIC INCIDENT NOTIFICATION TIMELINE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Every incident is unique and managed differently, but there are certain steps that stay relatively constant with every cyber security incident: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1. The incident impact assessment and the formation of an incident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response team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(IRT) in order to initiate the response process and harm mitigation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2. The IRT's further assessment of the incident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 details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well as organizational priorities regarding the incident response (Questionnaire) 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3. The incident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disclosure strategy development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realization based on the previous assessment (Information database)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4. Post-disclosure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learning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Together, these steps form the foundation for the framework design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51050683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Galerie</Template>
  <TotalTime>0</TotalTime>
  <Words>552</Words>
  <Application>Microsoft Office PowerPoint</Application>
  <PresentationFormat>Widescreen</PresentationFormat>
  <Paragraphs>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Gill Sans MT</vt:lpstr>
      <vt:lpstr>Wingdings</vt:lpstr>
      <vt:lpstr>Galerie</vt:lpstr>
      <vt:lpstr>Cyber Crisis Management: A decision-support framework for disclosing security incident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 Crisis Management: A decision-support framework for disclosing security incident information</dc:title>
  <dc:creator>Julia Schlichting</dc:creator>
  <cp:lastModifiedBy>Juan Barrera</cp:lastModifiedBy>
  <cp:revision>11</cp:revision>
  <dcterms:created xsi:type="dcterms:W3CDTF">2020-07-16T16:30:50Z</dcterms:created>
  <dcterms:modified xsi:type="dcterms:W3CDTF">2020-07-22T03:21:16Z</dcterms:modified>
</cp:coreProperties>
</file>