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1" r:id="rId6"/>
    <p:sldId id="263" r:id="rId7"/>
    <p:sldId id="265" r:id="rId8"/>
    <p:sldId id="262" r:id="rId9"/>
    <p:sldId id="264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D833BF-180E-DE4E-8A5D-C060A345736D}" v="1" dt="2020-07-14T17:15:57.0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63401"/>
  </p:normalViewPr>
  <p:slideViewPr>
    <p:cSldViewPr snapToGrid="0" snapToObjects="1">
      <p:cViewPr varScale="1">
        <p:scale>
          <a:sx n="78" d="100"/>
          <a:sy n="78" d="100"/>
        </p:scale>
        <p:origin x="24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bias Köcher" userId="450bc6b1e59d17d9" providerId="LiveId" clId="{D8D833BF-180E-DE4E-8A5D-C060A345736D}"/>
    <pc:docChg chg="modSld">
      <pc:chgData name="Tobias Köcher" userId="450bc6b1e59d17d9" providerId="LiveId" clId="{D8D833BF-180E-DE4E-8A5D-C060A345736D}" dt="2020-07-14T17:17:19.545" v="94" actId="20577"/>
      <pc:docMkLst>
        <pc:docMk/>
      </pc:docMkLst>
      <pc:sldChg chg="modSp mod">
        <pc:chgData name="Tobias Köcher" userId="450bc6b1e59d17d9" providerId="LiveId" clId="{D8D833BF-180E-DE4E-8A5D-C060A345736D}" dt="2020-07-14T17:17:19.545" v="94" actId="20577"/>
        <pc:sldMkLst>
          <pc:docMk/>
          <pc:sldMk cId="4054201182" sldId="258"/>
        </pc:sldMkLst>
        <pc:spChg chg="mod">
          <ac:chgData name="Tobias Köcher" userId="450bc6b1e59d17d9" providerId="LiveId" clId="{D8D833BF-180E-DE4E-8A5D-C060A345736D}" dt="2020-07-14T17:17:19.545" v="94" actId="20577"/>
          <ac:spMkLst>
            <pc:docMk/>
            <pc:sldMk cId="4054201182" sldId="258"/>
            <ac:spMk id="3" creationId="{316CFE62-3F60-B849-BB75-2B2ADBC5304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7D264A-AD20-4F99-8F8A-252D0561B2AA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C5B75F9-8FB6-4AD8-8035-FF1DCFBC179A}">
      <dgm:prSet/>
      <dgm:spPr/>
      <dgm:t>
        <a:bodyPr/>
        <a:lstStyle/>
        <a:p>
          <a:r>
            <a:rPr lang="en-GB"/>
            <a:t>Introduction</a:t>
          </a:r>
          <a:endParaRPr lang="en-US"/>
        </a:p>
      </dgm:t>
    </dgm:pt>
    <dgm:pt modelId="{BCC84009-1487-4208-8547-910DE5435355}" type="parTrans" cxnId="{72CA7F96-45F3-4185-8F86-000D75A2FF5B}">
      <dgm:prSet/>
      <dgm:spPr/>
      <dgm:t>
        <a:bodyPr/>
        <a:lstStyle/>
        <a:p>
          <a:endParaRPr lang="en-US"/>
        </a:p>
      </dgm:t>
    </dgm:pt>
    <dgm:pt modelId="{63C6246B-5A15-43BB-AC31-3A9D0FBA803C}" type="sibTrans" cxnId="{72CA7F96-45F3-4185-8F86-000D75A2FF5B}">
      <dgm:prSet/>
      <dgm:spPr/>
      <dgm:t>
        <a:bodyPr/>
        <a:lstStyle/>
        <a:p>
          <a:endParaRPr lang="en-US"/>
        </a:p>
      </dgm:t>
    </dgm:pt>
    <dgm:pt modelId="{7103CA63-6E6C-4C19-B58B-8A188FF66797}">
      <dgm:prSet/>
      <dgm:spPr/>
      <dgm:t>
        <a:bodyPr/>
        <a:lstStyle/>
        <a:p>
          <a:r>
            <a:rPr lang="en-GB"/>
            <a:t>Corporate culture and Information security culture</a:t>
          </a:r>
          <a:endParaRPr lang="en-US"/>
        </a:p>
      </dgm:t>
    </dgm:pt>
    <dgm:pt modelId="{584C3787-979F-4562-A888-8D16CA34C989}" type="parTrans" cxnId="{07E22B98-DC09-4578-9E9F-4A7C2AAC13A6}">
      <dgm:prSet/>
      <dgm:spPr/>
      <dgm:t>
        <a:bodyPr/>
        <a:lstStyle/>
        <a:p>
          <a:endParaRPr lang="en-US"/>
        </a:p>
      </dgm:t>
    </dgm:pt>
    <dgm:pt modelId="{47AE43C8-9226-4E18-894F-710F415DDA3E}" type="sibTrans" cxnId="{07E22B98-DC09-4578-9E9F-4A7C2AAC13A6}">
      <dgm:prSet/>
      <dgm:spPr/>
      <dgm:t>
        <a:bodyPr/>
        <a:lstStyle/>
        <a:p>
          <a:endParaRPr lang="en-US"/>
        </a:p>
      </dgm:t>
    </dgm:pt>
    <dgm:pt modelId="{0617E94C-5E24-4AE7-B9C1-5334AC6ECC1F}">
      <dgm:prSet/>
      <dgm:spPr/>
      <dgm:t>
        <a:bodyPr/>
        <a:lstStyle/>
        <a:p>
          <a:r>
            <a:rPr lang="de-DE" dirty="0"/>
            <a:t>Basic Economics &amp; </a:t>
          </a:r>
          <a:r>
            <a:rPr lang="de-DE" dirty="0" err="1"/>
            <a:t>Elasticity</a:t>
          </a:r>
          <a:endParaRPr lang="en-US" dirty="0"/>
        </a:p>
      </dgm:t>
    </dgm:pt>
    <dgm:pt modelId="{18EB0FEA-E9E3-4C96-881D-050D1672838B}" type="parTrans" cxnId="{6E1230F2-B7B4-4BAC-B9F1-872AE7C0E69C}">
      <dgm:prSet/>
      <dgm:spPr/>
      <dgm:t>
        <a:bodyPr/>
        <a:lstStyle/>
        <a:p>
          <a:endParaRPr lang="en-US"/>
        </a:p>
      </dgm:t>
    </dgm:pt>
    <dgm:pt modelId="{515F7099-EDFF-490C-BDAD-073A2107F501}" type="sibTrans" cxnId="{6E1230F2-B7B4-4BAC-B9F1-872AE7C0E69C}">
      <dgm:prSet/>
      <dgm:spPr/>
      <dgm:t>
        <a:bodyPr/>
        <a:lstStyle/>
        <a:p>
          <a:endParaRPr lang="en-US"/>
        </a:p>
      </dgm:t>
    </dgm:pt>
    <dgm:pt modelId="{CFA469C7-CBFC-4D00-9AA6-543FD80D813D}">
      <dgm:prSet/>
      <dgm:spPr/>
      <dgm:t>
        <a:bodyPr/>
        <a:lstStyle/>
        <a:p>
          <a:r>
            <a:rPr lang="en-GB"/>
            <a:t>Information security culture: a conceptual framework</a:t>
          </a:r>
          <a:endParaRPr lang="en-US"/>
        </a:p>
      </dgm:t>
    </dgm:pt>
    <dgm:pt modelId="{E45E9F35-2C2B-4128-9C14-7624A8005E32}" type="parTrans" cxnId="{393F43E3-02A8-48FF-904E-48596DA1172C}">
      <dgm:prSet/>
      <dgm:spPr/>
      <dgm:t>
        <a:bodyPr/>
        <a:lstStyle/>
        <a:p>
          <a:endParaRPr lang="en-US"/>
        </a:p>
      </dgm:t>
    </dgm:pt>
    <dgm:pt modelId="{DCD6468B-A96F-47BE-9E5B-ECCDA221A951}" type="sibTrans" cxnId="{393F43E3-02A8-48FF-904E-48596DA1172C}">
      <dgm:prSet/>
      <dgm:spPr/>
      <dgm:t>
        <a:bodyPr/>
        <a:lstStyle/>
        <a:p>
          <a:endParaRPr lang="en-US"/>
        </a:p>
      </dgm:t>
    </dgm:pt>
    <dgm:pt modelId="{98EFCFAB-9BE1-B74D-89D6-4DA96E7231DE}" type="pres">
      <dgm:prSet presAssocID="{297D264A-AD20-4F99-8F8A-252D0561B2AA}" presName="outerComposite" presStyleCnt="0">
        <dgm:presLayoutVars>
          <dgm:chMax val="5"/>
          <dgm:dir/>
          <dgm:resizeHandles val="exact"/>
        </dgm:presLayoutVars>
      </dgm:prSet>
      <dgm:spPr/>
    </dgm:pt>
    <dgm:pt modelId="{CEF8F57C-5C98-0C4B-B345-B65F4042C3EB}" type="pres">
      <dgm:prSet presAssocID="{297D264A-AD20-4F99-8F8A-252D0561B2AA}" presName="dummyMaxCanvas" presStyleCnt="0">
        <dgm:presLayoutVars/>
      </dgm:prSet>
      <dgm:spPr/>
    </dgm:pt>
    <dgm:pt modelId="{28D6C502-A400-3747-BDAD-CED6703BC3F2}" type="pres">
      <dgm:prSet presAssocID="{297D264A-AD20-4F99-8F8A-252D0561B2AA}" presName="FourNodes_1" presStyleLbl="node1" presStyleIdx="0" presStyleCnt="4">
        <dgm:presLayoutVars>
          <dgm:bulletEnabled val="1"/>
        </dgm:presLayoutVars>
      </dgm:prSet>
      <dgm:spPr/>
    </dgm:pt>
    <dgm:pt modelId="{1217872D-BDB3-CB48-8310-6DBD6D684E71}" type="pres">
      <dgm:prSet presAssocID="{297D264A-AD20-4F99-8F8A-252D0561B2AA}" presName="FourNodes_2" presStyleLbl="node1" presStyleIdx="1" presStyleCnt="4">
        <dgm:presLayoutVars>
          <dgm:bulletEnabled val="1"/>
        </dgm:presLayoutVars>
      </dgm:prSet>
      <dgm:spPr/>
    </dgm:pt>
    <dgm:pt modelId="{036166B3-8503-2449-AAEA-0673C23D7A33}" type="pres">
      <dgm:prSet presAssocID="{297D264A-AD20-4F99-8F8A-252D0561B2AA}" presName="FourNodes_3" presStyleLbl="node1" presStyleIdx="2" presStyleCnt="4">
        <dgm:presLayoutVars>
          <dgm:bulletEnabled val="1"/>
        </dgm:presLayoutVars>
      </dgm:prSet>
      <dgm:spPr/>
    </dgm:pt>
    <dgm:pt modelId="{E0A75A36-95BE-B04F-BE9B-E053757E951B}" type="pres">
      <dgm:prSet presAssocID="{297D264A-AD20-4F99-8F8A-252D0561B2AA}" presName="FourNodes_4" presStyleLbl="node1" presStyleIdx="3" presStyleCnt="4">
        <dgm:presLayoutVars>
          <dgm:bulletEnabled val="1"/>
        </dgm:presLayoutVars>
      </dgm:prSet>
      <dgm:spPr/>
    </dgm:pt>
    <dgm:pt modelId="{8EB7F330-6CFD-8049-9257-2A89A54F9D43}" type="pres">
      <dgm:prSet presAssocID="{297D264A-AD20-4F99-8F8A-252D0561B2AA}" presName="FourConn_1-2" presStyleLbl="fgAccFollowNode1" presStyleIdx="0" presStyleCnt="3">
        <dgm:presLayoutVars>
          <dgm:bulletEnabled val="1"/>
        </dgm:presLayoutVars>
      </dgm:prSet>
      <dgm:spPr/>
    </dgm:pt>
    <dgm:pt modelId="{3922C9AE-9543-4145-92C1-B4ABC82E9B22}" type="pres">
      <dgm:prSet presAssocID="{297D264A-AD20-4F99-8F8A-252D0561B2AA}" presName="FourConn_2-3" presStyleLbl="fgAccFollowNode1" presStyleIdx="1" presStyleCnt="3">
        <dgm:presLayoutVars>
          <dgm:bulletEnabled val="1"/>
        </dgm:presLayoutVars>
      </dgm:prSet>
      <dgm:spPr/>
    </dgm:pt>
    <dgm:pt modelId="{2128CAA4-F9EC-B349-94EE-A95441B7C868}" type="pres">
      <dgm:prSet presAssocID="{297D264A-AD20-4F99-8F8A-252D0561B2AA}" presName="FourConn_3-4" presStyleLbl="fgAccFollowNode1" presStyleIdx="2" presStyleCnt="3">
        <dgm:presLayoutVars>
          <dgm:bulletEnabled val="1"/>
        </dgm:presLayoutVars>
      </dgm:prSet>
      <dgm:spPr/>
    </dgm:pt>
    <dgm:pt modelId="{16598103-F518-3240-A427-3F9395BC4997}" type="pres">
      <dgm:prSet presAssocID="{297D264A-AD20-4F99-8F8A-252D0561B2AA}" presName="FourNodes_1_text" presStyleLbl="node1" presStyleIdx="3" presStyleCnt="4">
        <dgm:presLayoutVars>
          <dgm:bulletEnabled val="1"/>
        </dgm:presLayoutVars>
      </dgm:prSet>
      <dgm:spPr/>
    </dgm:pt>
    <dgm:pt modelId="{E78850E9-18C6-ED4B-BF14-93D86F845D17}" type="pres">
      <dgm:prSet presAssocID="{297D264A-AD20-4F99-8F8A-252D0561B2AA}" presName="FourNodes_2_text" presStyleLbl="node1" presStyleIdx="3" presStyleCnt="4">
        <dgm:presLayoutVars>
          <dgm:bulletEnabled val="1"/>
        </dgm:presLayoutVars>
      </dgm:prSet>
      <dgm:spPr/>
    </dgm:pt>
    <dgm:pt modelId="{5D5D322A-FA58-0846-AFD7-15BF485F362B}" type="pres">
      <dgm:prSet presAssocID="{297D264A-AD20-4F99-8F8A-252D0561B2AA}" presName="FourNodes_3_text" presStyleLbl="node1" presStyleIdx="3" presStyleCnt="4">
        <dgm:presLayoutVars>
          <dgm:bulletEnabled val="1"/>
        </dgm:presLayoutVars>
      </dgm:prSet>
      <dgm:spPr/>
    </dgm:pt>
    <dgm:pt modelId="{6F6AB437-935E-8243-87B6-58B57739E7EC}" type="pres">
      <dgm:prSet presAssocID="{297D264A-AD20-4F99-8F8A-252D0561B2AA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6FF5784F-A8DA-6247-B7B1-B2F1F7FF9D7C}" type="presOf" srcId="{47AE43C8-9226-4E18-894F-710F415DDA3E}" destId="{3922C9AE-9543-4145-92C1-B4ABC82E9B22}" srcOrd="0" destOrd="0" presId="urn:microsoft.com/office/officeart/2005/8/layout/vProcess5"/>
    <dgm:cxn modelId="{5FA21865-9262-D34B-83A0-C148FBADE3BA}" type="presOf" srcId="{7103CA63-6E6C-4C19-B58B-8A188FF66797}" destId="{1217872D-BDB3-CB48-8310-6DBD6D684E71}" srcOrd="0" destOrd="0" presId="urn:microsoft.com/office/officeart/2005/8/layout/vProcess5"/>
    <dgm:cxn modelId="{16AA0371-C4D1-084D-86B7-BF5C3ADBBBAD}" type="presOf" srcId="{3C5B75F9-8FB6-4AD8-8035-FF1DCFBC179A}" destId="{28D6C502-A400-3747-BDAD-CED6703BC3F2}" srcOrd="0" destOrd="0" presId="urn:microsoft.com/office/officeart/2005/8/layout/vProcess5"/>
    <dgm:cxn modelId="{D8AA437A-ED11-F243-A6AB-EAE8FE9C91D3}" type="presOf" srcId="{0617E94C-5E24-4AE7-B9C1-5334AC6ECC1F}" destId="{036166B3-8503-2449-AAEA-0673C23D7A33}" srcOrd="0" destOrd="0" presId="urn:microsoft.com/office/officeart/2005/8/layout/vProcess5"/>
    <dgm:cxn modelId="{72CA7F96-45F3-4185-8F86-000D75A2FF5B}" srcId="{297D264A-AD20-4F99-8F8A-252D0561B2AA}" destId="{3C5B75F9-8FB6-4AD8-8035-FF1DCFBC179A}" srcOrd="0" destOrd="0" parTransId="{BCC84009-1487-4208-8547-910DE5435355}" sibTransId="{63C6246B-5A15-43BB-AC31-3A9D0FBA803C}"/>
    <dgm:cxn modelId="{07E22B98-DC09-4578-9E9F-4A7C2AAC13A6}" srcId="{297D264A-AD20-4F99-8F8A-252D0561B2AA}" destId="{7103CA63-6E6C-4C19-B58B-8A188FF66797}" srcOrd="1" destOrd="0" parTransId="{584C3787-979F-4562-A888-8D16CA34C989}" sibTransId="{47AE43C8-9226-4E18-894F-710F415DDA3E}"/>
    <dgm:cxn modelId="{760107A9-AFA8-9247-9D2B-C16445ADD3A5}" type="presOf" srcId="{CFA469C7-CBFC-4D00-9AA6-543FD80D813D}" destId="{E0A75A36-95BE-B04F-BE9B-E053757E951B}" srcOrd="0" destOrd="0" presId="urn:microsoft.com/office/officeart/2005/8/layout/vProcess5"/>
    <dgm:cxn modelId="{990635B2-E9F3-0048-B4DA-254401C78396}" type="presOf" srcId="{7103CA63-6E6C-4C19-B58B-8A188FF66797}" destId="{E78850E9-18C6-ED4B-BF14-93D86F845D17}" srcOrd="1" destOrd="0" presId="urn:microsoft.com/office/officeart/2005/8/layout/vProcess5"/>
    <dgm:cxn modelId="{957272C0-C755-E144-B4ED-19F2E2677937}" type="presOf" srcId="{CFA469C7-CBFC-4D00-9AA6-543FD80D813D}" destId="{6F6AB437-935E-8243-87B6-58B57739E7EC}" srcOrd="1" destOrd="0" presId="urn:microsoft.com/office/officeart/2005/8/layout/vProcess5"/>
    <dgm:cxn modelId="{C118A6C9-9E00-AC47-88F0-40B42B625CBA}" type="presOf" srcId="{297D264A-AD20-4F99-8F8A-252D0561B2AA}" destId="{98EFCFAB-9BE1-B74D-89D6-4DA96E7231DE}" srcOrd="0" destOrd="0" presId="urn:microsoft.com/office/officeart/2005/8/layout/vProcess5"/>
    <dgm:cxn modelId="{2730E5CC-C488-614D-9045-F9411271DA2B}" type="presOf" srcId="{0617E94C-5E24-4AE7-B9C1-5334AC6ECC1F}" destId="{5D5D322A-FA58-0846-AFD7-15BF485F362B}" srcOrd="1" destOrd="0" presId="urn:microsoft.com/office/officeart/2005/8/layout/vProcess5"/>
    <dgm:cxn modelId="{393F43E3-02A8-48FF-904E-48596DA1172C}" srcId="{297D264A-AD20-4F99-8F8A-252D0561B2AA}" destId="{CFA469C7-CBFC-4D00-9AA6-543FD80D813D}" srcOrd="3" destOrd="0" parTransId="{E45E9F35-2C2B-4128-9C14-7624A8005E32}" sibTransId="{DCD6468B-A96F-47BE-9E5B-ECCDA221A951}"/>
    <dgm:cxn modelId="{E63029E6-4D09-534A-B003-BA87A204441A}" type="presOf" srcId="{63C6246B-5A15-43BB-AC31-3A9D0FBA803C}" destId="{8EB7F330-6CFD-8049-9257-2A89A54F9D43}" srcOrd="0" destOrd="0" presId="urn:microsoft.com/office/officeart/2005/8/layout/vProcess5"/>
    <dgm:cxn modelId="{4E9077E6-A5BF-534D-9B14-BFAC94616540}" type="presOf" srcId="{515F7099-EDFF-490C-BDAD-073A2107F501}" destId="{2128CAA4-F9EC-B349-94EE-A95441B7C868}" srcOrd="0" destOrd="0" presId="urn:microsoft.com/office/officeart/2005/8/layout/vProcess5"/>
    <dgm:cxn modelId="{6E1230F2-B7B4-4BAC-B9F1-872AE7C0E69C}" srcId="{297D264A-AD20-4F99-8F8A-252D0561B2AA}" destId="{0617E94C-5E24-4AE7-B9C1-5334AC6ECC1F}" srcOrd="2" destOrd="0" parTransId="{18EB0FEA-E9E3-4C96-881D-050D1672838B}" sibTransId="{515F7099-EDFF-490C-BDAD-073A2107F501}"/>
    <dgm:cxn modelId="{4A8D9FF4-076F-6847-A9D8-0A75D12EBF56}" type="presOf" srcId="{3C5B75F9-8FB6-4AD8-8035-FF1DCFBC179A}" destId="{16598103-F518-3240-A427-3F9395BC4997}" srcOrd="1" destOrd="0" presId="urn:microsoft.com/office/officeart/2005/8/layout/vProcess5"/>
    <dgm:cxn modelId="{2C4A40E6-E5D4-E14A-B520-9A422F0CE5E6}" type="presParOf" srcId="{98EFCFAB-9BE1-B74D-89D6-4DA96E7231DE}" destId="{CEF8F57C-5C98-0C4B-B345-B65F4042C3EB}" srcOrd="0" destOrd="0" presId="urn:microsoft.com/office/officeart/2005/8/layout/vProcess5"/>
    <dgm:cxn modelId="{340B3238-3189-EC42-B058-360348FBCC97}" type="presParOf" srcId="{98EFCFAB-9BE1-B74D-89D6-4DA96E7231DE}" destId="{28D6C502-A400-3747-BDAD-CED6703BC3F2}" srcOrd="1" destOrd="0" presId="urn:microsoft.com/office/officeart/2005/8/layout/vProcess5"/>
    <dgm:cxn modelId="{00179804-9EF7-CA49-8857-833558F09B22}" type="presParOf" srcId="{98EFCFAB-9BE1-B74D-89D6-4DA96E7231DE}" destId="{1217872D-BDB3-CB48-8310-6DBD6D684E71}" srcOrd="2" destOrd="0" presId="urn:microsoft.com/office/officeart/2005/8/layout/vProcess5"/>
    <dgm:cxn modelId="{88DE4A60-F402-AA42-869B-79E3EA7B1E20}" type="presParOf" srcId="{98EFCFAB-9BE1-B74D-89D6-4DA96E7231DE}" destId="{036166B3-8503-2449-AAEA-0673C23D7A33}" srcOrd="3" destOrd="0" presId="urn:microsoft.com/office/officeart/2005/8/layout/vProcess5"/>
    <dgm:cxn modelId="{B6E3D98E-9762-0540-B16B-6CFE37270A94}" type="presParOf" srcId="{98EFCFAB-9BE1-B74D-89D6-4DA96E7231DE}" destId="{E0A75A36-95BE-B04F-BE9B-E053757E951B}" srcOrd="4" destOrd="0" presId="urn:microsoft.com/office/officeart/2005/8/layout/vProcess5"/>
    <dgm:cxn modelId="{C767E833-D4E0-2140-994E-893D36DD09B5}" type="presParOf" srcId="{98EFCFAB-9BE1-B74D-89D6-4DA96E7231DE}" destId="{8EB7F330-6CFD-8049-9257-2A89A54F9D43}" srcOrd="5" destOrd="0" presId="urn:microsoft.com/office/officeart/2005/8/layout/vProcess5"/>
    <dgm:cxn modelId="{79AF5494-F5FC-D040-8403-9A143AEAE53B}" type="presParOf" srcId="{98EFCFAB-9BE1-B74D-89D6-4DA96E7231DE}" destId="{3922C9AE-9543-4145-92C1-B4ABC82E9B22}" srcOrd="6" destOrd="0" presId="urn:microsoft.com/office/officeart/2005/8/layout/vProcess5"/>
    <dgm:cxn modelId="{2A7F8492-4132-584F-9FE1-4AA78B2CD688}" type="presParOf" srcId="{98EFCFAB-9BE1-B74D-89D6-4DA96E7231DE}" destId="{2128CAA4-F9EC-B349-94EE-A95441B7C868}" srcOrd="7" destOrd="0" presId="urn:microsoft.com/office/officeart/2005/8/layout/vProcess5"/>
    <dgm:cxn modelId="{22ADEA3F-98BD-1D44-9855-C6B5F574533D}" type="presParOf" srcId="{98EFCFAB-9BE1-B74D-89D6-4DA96E7231DE}" destId="{16598103-F518-3240-A427-3F9395BC4997}" srcOrd="8" destOrd="0" presId="urn:microsoft.com/office/officeart/2005/8/layout/vProcess5"/>
    <dgm:cxn modelId="{D73FAB09-D5A3-014F-81E8-6DDCBCE9F777}" type="presParOf" srcId="{98EFCFAB-9BE1-B74D-89D6-4DA96E7231DE}" destId="{E78850E9-18C6-ED4B-BF14-93D86F845D17}" srcOrd="9" destOrd="0" presId="urn:microsoft.com/office/officeart/2005/8/layout/vProcess5"/>
    <dgm:cxn modelId="{9408B568-92AF-8F49-8A84-FDA66917868F}" type="presParOf" srcId="{98EFCFAB-9BE1-B74D-89D6-4DA96E7231DE}" destId="{5D5D322A-FA58-0846-AFD7-15BF485F362B}" srcOrd="10" destOrd="0" presId="urn:microsoft.com/office/officeart/2005/8/layout/vProcess5"/>
    <dgm:cxn modelId="{C305C5F7-1BE3-DD49-A40F-534A6AAE3686}" type="presParOf" srcId="{98EFCFAB-9BE1-B74D-89D6-4DA96E7231DE}" destId="{6F6AB437-935E-8243-87B6-58B57739E7E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D6C502-A400-3747-BDAD-CED6703BC3F2}">
      <dsp:nvSpPr>
        <dsp:cNvPr id="0" name=""/>
        <dsp:cNvSpPr/>
      </dsp:nvSpPr>
      <dsp:spPr>
        <a:xfrm>
          <a:off x="0" y="0"/>
          <a:ext cx="8405164" cy="100868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Introduction</a:t>
          </a:r>
          <a:endParaRPr lang="en-US" sz="2600" kern="1200"/>
        </a:p>
      </dsp:txBody>
      <dsp:txXfrm>
        <a:off x="29543" y="29543"/>
        <a:ext cx="7231478" cy="949602"/>
      </dsp:txXfrm>
    </dsp:sp>
    <dsp:sp modelId="{1217872D-BDB3-CB48-8310-6DBD6D684E71}">
      <dsp:nvSpPr>
        <dsp:cNvPr id="0" name=""/>
        <dsp:cNvSpPr/>
      </dsp:nvSpPr>
      <dsp:spPr>
        <a:xfrm>
          <a:off x="703932" y="1192085"/>
          <a:ext cx="8405164" cy="1008688"/>
        </a:xfrm>
        <a:prstGeom prst="roundRect">
          <a:avLst>
            <a:gd name="adj" fmla="val 10000"/>
          </a:avLst>
        </a:prstGeom>
        <a:solidFill>
          <a:schemeClr val="accent2">
            <a:hueOff val="-500338"/>
            <a:satOff val="2967"/>
            <a:lumOff val="22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Corporate culture and Information security culture</a:t>
          </a:r>
          <a:endParaRPr lang="en-US" sz="2600" kern="1200"/>
        </a:p>
      </dsp:txBody>
      <dsp:txXfrm>
        <a:off x="733475" y="1221628"/>
        <a:ext cx="6986498" cy="949602"/>
      </dsp:txXfrm>
    </dsp:sp>
    <dsp:sp modelId="{036166B3-8503-2449-AAEA-0673C23D7A33}">
      <dsp:nvSpPr>
        <dsp:cNvPr id="0" name=""/>
        <dsp:cNvSpPr/>
      </dsp:nvSpPr>
      <dsp:spPr>
        <a:xfrm>
          <a:off x="1397358" y="2384171"/>
          <a:ext cx="8405164" cy="1008688"/>
        </a:xfrm>
        <a:prstGeom prst="roundRect">
          <a:avLst>
            <a:gd name="adj" fmla="val 10000"/>
          </a:avLst>
        </a:prstGeom>
        <a:solidFill>
          <a:schemeClr val="accent2">
            <a:hueOff val="-1000676"/>
            <a:satOff val="5934"/>
            <a:lumOff val="444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Basic Economics &amp; </a:t>
          </a:r>
          <a:r>
            <a:rPr lang="de-DE" sz="2600" kern="1200" dirty="0" err="1"/>
            <a:t>Elasticity</a:t>
          </a:r>
          <a:endParaRPr lang="en-US" sz="2600" kern="1200" dirty="0"/>
        </a:p>
      </dsp:txBody>
      <dsp:txXfrm>
        <a:off x="1426901" y="2413714"/>
        <a:ext cx="6997005" cy="949602"/>
      </dsp:txXfrm>
    </dsp:sp>
    <dsp:sp modelId="{E0A75A36-95BE-B04F-BE9B-E053757E951B}">
      <dsp:nvSpPr>
        <dsp:cNvPr id="0" name=""/>
        <dsp:cNvSpPr/>
      </dsp:nvSpPr>
      <dsp:spPr>
        <a:xfrm>
          <a:off x="2101291" y="3576257"/>
          <a:ext cx="8405164" cy="1008688"/>
        </a:xfrm>
        <a:prstGeom prst="roundRect">
          <a:avLst>
            <a:gd name="adj" fmla="val 10000"/>
          </a:avLst>
        </a:prstGeom>
        <a:solidFill>
          <a:schemeClr val="accent2">
            <a:hueOff val="-1501014"/>
            <a:satOff val="8901"/>
            <a:lumOff val="666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Information security culture: a conceptual framework</a:t>
          </a:r>
          <a:endParaRPr lang="en-US" sz="2600" kern="1200"/>
        </a:p>
      </dsp:txBody>
      <dsp:txXfrm>
        <a:off x="2130834" y="3605800"/>
        <a:ext cx="6986498" cy="949602"/>
      </dsp:txXfrm>
    </dsp:sp>
    <dsp:sp modelId="{8EB7F330-6CFD-8049-9257-2A89A54F9D43}">
      <dsp:nvSpPr>
        <dsp:cNvPr id="0" name=""/>
        <dsp:cNvSpPr/>
      </dsp:nvSpPr>
      <dsp:spPr>
        <a:xfrm>
          <a:off x="7749517" y="772563"/>
          <a:ext cx="655647" cy="65564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0" kern="1200"/>
        </a:p>
      </dsp:txBody>
      <dsp:txXfrm>
        <a:off x="7897038" y="772563"/>
        <a:ext cx="360605" cy="493374"/>
      </dsp:txXfrm>
    </dsp:sp>
    <dsp:sp modelId="{3922C9AE-9543-4145-92C1-B4ABC82E9B22}">
      <dsp:nvSpPr>
        <dsp:cNvPr id="0" name=""/>
        <dsp:cNvSpPr/>
      </dsp:nvSpPr>
      <dsp:spPr>
        <a:xfrm>
          <a:off x="8453450" y="1964649"/>
          <a:ext cx="655647" cy="65564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540338"/>
            <a:satOff val="6042"/>
            <a:lumOff val="724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540338"/>
              <a:satOff val="6042"/>
              <a:lumOff val="7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0" kern="1200"/>
        </a:p>
      </dsp:txBody>
      <dsp:txXfrm>
        <a:off x="8600971" y="1964649"/>
        <a:ext cx="360605" cy="493374"/>
      </dsp:txXfrm>
    </dsp:sp>
    <dsp:sp modelId="{2128CAA4-F9EC-B349-94EE-A95441B7C868}">
      <dsp:nvSpPr>
        <dsp:cNvPr id="0" name=""/>
        <dsp:cNvSpPr/>
      </dsp:nvSpPr>
      <dsp:spPr>
        <a:xfrm>
          <a:off x="9146876" y="3156735"/>
          <a:ext cx="655647" cy="65564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1080676"/>
            <a:satOff val="12083"/>
            <a:lumOff val="144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080676"/>
              <a:satOff val="12083"/>
              <a:lumOff val="144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0" kern="1200"/>
        </a:p>
      </dsp:txBody>
      <dsp:txXfrm>
        <a:off x="9294397" y="3156735"/>
        <a:ext cx="360605" cy="4933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14T16:15:32.87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1330,'40'-66,"5"-5,-5 3,11-12,-7 7,0 3,3 7,-2 8,10-4,0 4,10 2,4 3,13 7,-35 17,2 2,40-14,-6 3,8 3,-10 7,-27 9,1 1,33-10,-39 11,0 1,46-16,-46 12,1 0,10 0,1 0,-6 1,0 1,3 3,1 2,8 1,3 0,2 1,3 1,16-2,3 1,-6 1,-1 1,11-3,0 1,-10 3,-1 1,0 0,0-1,4 1,-1 1,-5 2,-2 1,-8-2,-2 0,1 2,-4 0,-18 1,-2 1,1-2,-1 1,32 7,6-4,-23 6,-7-4,-13 2,-18-4,-4 0,-3 1,-5 1,-1 0,4 2,-1 2,11 7,-8-3,13 7,-11-3,6-1,-6-1,-5-6,-3-4,-2 0,2 0,3 2,0-1,1 3,-5-5,1 4,1-4,0 7,3-4,4 10,4 3,-3 3,8 3,-9-5,6-2,-10-3,-5-8,-2 2,0-2,5-4,3-2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14T16:15:35.55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942 1,'76'46,"-11"-6,-20-8,-5-3,-3 0,1-1,-8-1,1-2,-4 1,-1 0,-4-5,1 1,-4-3,9 5,-8-1,8 6,-7-6,-4 0,5-1,-8-2,9 5,-3-2,2 5,7 5,-6-3,8 8,-3-2,-5-3,4 2,-10-4,6-5,-9-1,2-7,-8-4,-2-2,0 5,-1-2,2 3,-2-1,1-2,2 5,-3-8,4 3,-2 3,1-4,-2 10,2-7,-1 0,-1-3,2-2,-6 5,4-4,-36-1,9-4,-28-1,7 1,-4 4,-9 2,-15 10,-16 6,-2 0,31-11,-1-1,-31 9,38-11,2 0,-21 3,8 3,8-8,-2 0,-10 2,3-4,4-1,8-1,8-4,11 1,4-3,8-2,4 2,-2-3,-1 2,-3 3,-3 0,-5 6,-6-4,-8 7,2-7,-8 7,16-9,-3 3,5-2,7-2,1 1,5-2,1 2,0 1,0-1,3 0,2 0,-1 0,3 2,-4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14T16:15:43.8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1557 24575,'17'-19'0,"6"-8"0,4 2 0,1-2 0,9 0 0,-11 9 0,4-3 0,-6 8 0,-6-2 0,3 2 0,-4-5 0,-1 0 0,7-2 0,-7 2 0,9 3 0,-7 2 0,1 0 0,-1-1 0,0-4 0,-1 0 0,12-8 0,-5 6 0,5-4 0,-2 4 0,5-3 0,1 1 0,2-3 0,2 5 0,-4-10 0,1 7 0,11-11 0,-4 2 0,9 0 0,3-9 0,2 2 0,4-8 0,-4 9 0,-2-4 0,-6 11 0,0-4 0,10-6 0,-4 3 0,5 0 0,-1-4 0,-6 7 0,4-11-6784,-11 12 6784,3-7 0,-8 11 0,-2-1 0,-7 6 0,-3 4 0,-11 6 0,4 0 6784,-8 2-6784,2 0 0,1 3 0,0-2 0,-1 3 0,-1-2 0,-1 1 0,-1-1 0,-3 0 0,-2-1 0,-2 5 0,0-1 0,-2 6 0,0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14T16:15:46.0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195 78 24575,'22'-4'0,"8"1"0,17-7 0,-4 4 0,6-2 0,-12 3 0,0-2 0,6-3 0,4 4 0,-1-4 0,14 7 0,-14 0 0,-4 1 0,-13 2 0,-10 0 0,1 0 0,-1 0 0,2 0 0,-8 0 0,-3 0 0,-4 0 0,-4 2 0,0 0 0,-4 2 0,0 4 0,-3 1 0,-3 3 0,-2 0 0,-7 1 0,-4-1 0,-6 1 0,-6 4 0,-8 0 0,2 4 0,-5 2 0,5 0 0,0 3 0,-9 4 0,12 1 0,-4 4 0,19-3 0,5-2 0,9-7 0,3 0 0,0-2 0,2-2 0,-1-5 0,0-3 0,2-4 0,-3 0 0,4 1 0,-2 1 0,0-1 0,0-2 0,-2 0 0,1-2 0,1 0 0,0-1 0,2 0 0,7-6 0,7 0 0,13-8 0,-3 2 0,-2-2 0,-5-2 0,-5 0 0,0-3 0,1 1 0,1 2 0,-5 4 0,3 1 0,-4 2 0,1-3 0,3-1 0,4-1 0,8-5 0,7-1 0,20-4 0,-3-4 0,1 6 0,-6-6 0,-18 8 0,-1-5 0,-8 6 0,-5-2 0,3 7 0,-5-3 0,7 3 0,-9-1 0,1 3 0,-12 3 0,-5 2 0,-8 1 0,-7 1 0,-4 0 0,-8 2 0,-1 0 0,-10 0 0,-5 0 0,-4 0 0,-2 0 0,3 0 0,7 0 0,1 2 0,7 1 0,-4 2 0,3 0 0,-9 0 0,-2 1 0,0-3 0,-3-1 0,20-2 0,6 0 0,14 2 0,5-2 0,3 2 0,1-2 0,5-2 0,0 2 0,3-2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FE151-43EF-FC48-8C4B-960472A737B6}" type="datetimeFigureOut">
              <a:rPr lang="de-DE" smtClean="0"/>
              <a:t>14.07.20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728E5-3AB6-0543-AE5A-5340A2E3EA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9411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728E5-3AB6-0543-AE5A-5340A2E3EA2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2539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728E5-3AB6-0543-AE5A-5340A2E3EA2F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4099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728E5-3AB6-0543-AE5A-5340A2E3EA2F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5155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for</a:t>
            </a:r>
            <a:r>
              <a:rPr lang="de-DE" dirty="0"/>
              <a:t> an </a:t>
            </a:r>
            <a:r>
              <a:rPr lang="de-DE" dirty="0" err="1"/>
              <a:t>effective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security</a:t>
            </a:r>
            <a:r>
              <a:rPr lang="de-DE" dirty="0"/>
              <a:t> </a:t>
            </a:r>
            <a:r>
              <a:rPr lang="de-DE" dirty="0" err="1"/>
              <a:t>culture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requisite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security</a:t>
            </a:r>
            <a:r>
              <a:rPr lang="de-DE" dirty="0"/>
              <a:t> 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amongst</a:t>
            </a:r>
            <a:r>
              <a:rPr lang="de-DE" dirty="0"/>
              <a:t> an </a:t>
            </a:r>
            <a:r>
              <a:rPr lang="de-DE" dirty="0" err="1"/>
              <a:t>organization’s</a:t>
            </a:r>
            <a:r>
              <a:rPr lang="de-DE" dirty="0"/>
              <a:t>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seen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layer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Schein’s</a:t>
            </a:r>
            <a:r>
              <a:rPr lang="de-DE" dirty="0"/>
              <a:t> (1999)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corporate</a:t>
            </a:r>
            <a:r>
              <a:rPr lang="de-DE" dirty="0"/>
              <a:t> </a:t>
            </a:r>
            <a:r>
              <a:rPr lang="de-DE" dirty="0" err="1"/>
              <a:t>culture</a:t>
            </a:r>
            <a:endParaRPr lang="de-DE" dirty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728E5-3AB6-0543-AE5A-5340A2E3EA2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845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728E5-3AB6-0543-AE5A-5340A2E3EA2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1204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- The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elasticity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change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728E5-3AB6-0543-AE5A-5340A2E3EA2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06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completely inelastic system, shown in Fig. 5, the variables would be ‘‘locked together’’</a:t>
            </a:r>
          </a:p>
          <a:p>
            <a:r>
              <a:rPr lang="en-GB" dirty="0"/>
              <a:t>The supply and demand would thus always stay in equilibrium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728E5-3AB6-0543-AE5A-5340A2E3EA2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6015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market will be in equilibrium if the quantity of goods or services demanded in the market is matched perfectly by the quantity of goods or services supplied in this market</a:t>
            </a:r>
          </a:p>
          <a:p>
            <a:r>
              <a:rPr lang="en-GB" dirty="0"/>
              <a:t>In such a system, assuming all other variables are fixed, the price that could be asked for the goods or services would be perfectly static and predictable.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728E5-3AB6-0543-AE5A-5340A2E3EA2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987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728E5-3AB6-0543-AE5A-5340A2E3EA2F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0318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728E5-3AB6-0543-AE5A-5340A2E3EA2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355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728E5-3AB6-0543-AE5A-5340A2E3EA2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5414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7/14/20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690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7/14/20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2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7/14/20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92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7/14/20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8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7/14/20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908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7/14/20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61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7/14/20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95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7/14/20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84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7/14/20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39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7/14/20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098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7/14/20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2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7/14/20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15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8" r:id="rId6"/>
    <p:sldLayoutId id="2147483733" r:id="rId7"/>
    <p:sldLayoutId id="2147483734" r:id="rId8"/>
    <p:sldLayoutId id="2147483735" r:id="rId9"/>
    <p:sldLayoutId id="2147483737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5.sv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customXml" Target="../ink/ink2.xml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customXml" Target="../ink/ink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4F19DA-7871-4A1B-94D3-B7CDCB6859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0" r="2312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752DD4-06CE-9945-8203-60E48B29A6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 fontScale="90000"/>
          </a:bodyPr>
          <a:lstStyle/>
          <a:p>
            <a:r>
              <a:rPr lang="en-GB" sz="4800" dirty="0"/>
              <a:t>Information security culture: A management perspective</a:t>
            </a:r>
            <a:endParaRPr lang="de-DE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FC586C-AB54-4B42-9C7E-4E87438AB8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1" y="4872922"/>
            <a:ext cx="3933306" cy="1208141"/>
          </a:xfrm>
        </p:spPr>
        <p:txBody>
          <a:bodyPr>
            <a:normAutofit/>
          </a:bodyPr>
          <a:lstStyle/>
          <a:p>
            <a:endParaRPr lang="de-DE" sz="20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0988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2D195-8F73-284D-A82A-8A5716D7E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Model/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5D5C7-4446-6140-8496-4BAADFCD9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attempteds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demands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employees</a:t>
            </a:r>
            <a:r>
              <a:rPr lang="de-DE" dirty="0"/>
              <a:t>’ </a:t>
            </a:r>
            <a:r>
              <a:rPr lang="de-DE" dirty="0" err="1"/>
              <a:t>participation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strongly</a:t>
            </a:r>
            <a:r>
              <a:rPr lang="de-DE" dirty="0"/>
              <a:t> </a:t>
            </a:r>
            <a:r>
              <a:rPr lang="de-DE" dirty="0" err="1"/>
              <a:t>interrelated</a:t>
            </a:r>
            <a:r>
              <a:rPr lang="de-DE" dirty="0"/>
              <a:t> </a:t>
            </a:r>
            <a:r>
              <a:rPr lang="de-DE" dirty="0">
                <a:sym typeface="Wingdings" pitchFamily="2" charset="2"/>
              </a:rPr>
              <a:t> </a:t>
            </a:r>
            <a:r>
              <a:rPr lang="de-DE" b="1" dirty="0">
                <a:sym typeface="Wingdings" pitchFamily="2" charset="2"/>
              </a:rPr>
              <a:t>ELASTIC</a:t>
            </a:r>
            <a:endParaRPr lang="de-DE" b="1" dirty="0"/>
          </a:p>
          <a:p>
            <a:r>
              <a:rPr lang="de-DE" dirty="0"/>
              <a:t>In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security</a:t>
            </a:r>
            <a:r>
              <a:rPr lang="de-DE" dirty="0"/>
              <a:t> </a:t>
            </a:r>
            <a:r>
              <a:rPr lang="de-DE" dirty="0" err="1"/>
              <a:t>culture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visible</a:t>
            </a:r>
            <a:r>
              <a:rPr lang="de-DE" dirty="0"/>
              <a:t> </a:t>
            </a:r>
            <a:r>
              <a:rPr lang="de-DE" dirty="0" err="1"/>
              <a:t>artifacts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dependent</a:t>
            </a:r>
            <a:r>
              <a:rPr lang="de-DE" dirty="0"/>
              <a:t> on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supporting</a:t>
            </a:r>
            <a:r>
              <a:rPr lang="de-DE" dirty="0"/>
              <a:t> 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relationship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espoused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(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demands</a:t>
            </a:r>
            <a:r>
              <a:rPr lang="de-DE" dirty="0"/>
              <a:t>)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shared</a:t>
            </a:r>
            <a:r>
              <a:rPr lang="de-DE" dirty="0"/>
              <a:t> </a:t>
            </a:r>
            <a:r>
              <a:rPr lang="de-DE" dirty="0" err="1"/>
              <a:t>tacit</a:t>
            </a:r>
            <a:r>
              <a:rPr lang="de-DE" dirty="0"/>
              <a:t> </a:t>
            </a:r>
            <a:r>
              <a:rPr lang="de-DE" dirty="0" err="1"/>
              <a:t>assumptions</a:t>
            </a:r>
            <a:r>
              <a:rPr lang="de-DE" dirty="0"/>
              <a:t> (</a:t>
            </a:r>
            <a:r>
              <a:rPr lang="de-DE" dirty="0" err="1"/>
              <a:t>employees</a:t>
            </a:r>
            <a:r>
              <a:rPr lang="de-DE" dirty="0"/>
              <a:t>’ </a:t>
            </a:r>
            <a:r>
              <a:rPr lang="de-DE" dirty="0" err="1"/>
              <a:t>underlying</a:t>
            </a:r>
            <a:r>
              <a:rPr lang="de-DE" dirty="0"/>
              <a:t> </a:t>
            </a:r>
            <a:r>
              <a:rPr lang="de-DE" dirty="0" err="1"/>
              <a:t>beliefs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)</a:t>
            </a:r>
            <a:br>
              <a:rPr lang="de-DE" dirty="0"/>
            </a:br>
            <a:r>
              <a:rPr lang="de-DE" dirty="0"/>
              <a:t>| </a:t>
            </a:r>
            <a:r>
              <a:rPr lang="de-DE" dirty="0">
                <a:sym typeface="Wingdings" pitchFamily="2" charset="2"/>
              </a:rPr>
              <a:t> Management = </a:t>
            </a:r>
            <a:r>
              <a:rPr lang="de-DE" b="1" dirty="0">
                <a:sym typeface="Wingdings" pitchFamily="2" charset="2"/>
              </a:rPr>
              <a:t>Demand</a:t>
            </a:r>
            <a:r>
              <a:rPr lang="de-DE" dirty="0">
                <a:sym typeface="Wingdings" pitchFamily="2" charset="2"/>
              </a:rPr>
              <a:t> </a:t>
            </a:r>
            <a:br>
              <a:rPr lang="de-DE" dirty="0">
                <a:sym typeface="Wingdings" pitchFamily="2" charset="2"/>
              </a:rPr>
            </a:br>
            <a:br>
              <a:rPr lang="de-DE" dirty="0">
                <a:sym typeface="Wingdings" pitchFamily="2" charset="2"/>
              </a:rPr>
            </a:br>
            <a:r>
              <a:rPr lang="de-DE" dirty="0">
                <a:sym typeface="Wingdings" pitchFamily="2" charset="2"/>
              </a:rPr>
              <a:t>| </a:t>
            </a:r>
            <a:r>
              <a:rPr lang="de-DE" dirty="0" err="1">
                <a:sym typeface="Wingdings" pitchFamily="2" charset="2"/>
              </a:rPr>
              <a:t>Employees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ability</a:t>
            </a:r>
            <a:r>
              <a:rPr lang="de-DE" dirty="0">
                <a:sym typeface="Wingdings" pitchFamily="2" charset="2"/>
              </a:rPr>
              <a:t> = </a:t>
            </a:r>
            <a:r>
              <a:rPr lang="de-DE" b="1" dirty="0">
                <a:sym typeface="Wingdings" pitchFamily="2" charset="2"/>
              </a:rPr>
              <a:t>Supply</a:t>
            </a:r>
          </a:p>
          <a:p>
            <a:endParaRPr lang="de-DE" dirty="0"/>
          </a:p>
          <a:p>
            <a:r>
              <a:rPr lang="de-DE" b="1" dirty="0" err="1"/>
              <a:t>Elasticity</a:t>
            </a:r>
            <a:r>
              <a:rPr lang="de-DE" dirty="0"/>
              <a:t> will </a:t>
            </a:r>
            <a:r>
              <a:rPr lang="de-DE" dirty="0" err="1"/>
              <a:t>determine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/>
              <a:t>|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not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shared</a:t>
            </a:r>
            <a:r>
              <a:rPr lang="de-DE" dirty="0"/>
              <a:t> </a:t>
            </a:r>
            <a:r>
              <a:rPr lang="de-DE" dirty="0" err="1"/>
              <a:t>tacit</a:t>
            </a:r>
            <a:r>
              <a:rPr lang="de-DE" dirty="0"/>
              <a:t> </a:t>
            </a:r>
            <a:r>
              <a:rPr lang="de-DE" dirty="0" err="1"/>
              <a:t>assumptions</a:t>
            </a:r>
            <a:r>
              <a:rPr lang="de-DE" dirty="0"/>
              <a:t> will </a:t>
            </a:r>
            <a:r>
              <a:rPr lang="de-DE" dirty="0" err="1"/>
              <a:t>over</a:t>
            </a:r>
            <a:r>
              <a:rPr lang="de-DE" dirty="0"/>
              <a:t> time </a:t>
            </a:r>
            <a:r>
              <a:rPr lang="de-DE" dirty="0" err="1"/>
              <a:t>align</a:t>
            </a:r>
            <a:r>
              <a:rPr lang="de-DE" dirty="0"/>
              <a:t> </a:t>
            </a:r>
            <a:r>
              <a:rPr lang="de-DE" dirty="0" err="1"/>
              <a:t>itself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espoused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organization</a:t>
            </a:r>
            <a:br>
              <a:rPr lang="de-DE" dirty="0"/>
            </a:br>
            <a:br>
              <a:rPr lang="de-DE" dirty="0"/>
            </a:br>
            <a:r>
              <a:rPr lang="de-DE" dirty="0"/>
              <a:t>| </a:t>
            </a:r>
            <a:r>
              <a:rPr lang="de-DE" dirty="0" err="1"/>
              <a:t>how</a:t>
            </a:r>
            <a:r>
              <a:rPr lang="de-DE" dirty="0"/>
              <a:t> fast </a:t>
            </a:r>
            <a:r>
              <a:rPr lang="de-DE" dirty="0" err="1"/>
              <a:t>changes</a:t>
            </a:r>
            <a:r>
              <a:rPr lang="de-DE" dirty="0"/>
              <a:t> will </a:t>
            </a:r>
            <a:r>
              <a:rPr lang="de-DE" dirty="0" err="1"/>
              <a:t>occur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br>
              <a:rPr lang="de-DE" dirty="0"/>
            </a:br>
            <a:br>
              <a:rPr lang="de-DE" dirty="0"/>
            </a:br>
            <a:r>
              <a:rPr lang="de-DE" dirty="0"/>
              <a:t>| The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degree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elasticity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faster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re-alignment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happen</a:t>
            </a:r>
            <a:br>
              <a:rPr lang="de-DE" dirty="0"/>
            </a:br>
            <a:br>
              <a:rPr lang="de-DE" dirty="0"/>
            </a:br>
            <a:r>
              <a:rPr lang="de-DE" dirty="0"/>
              <a:t>|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perspective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 </a:t>
            </a:r>
            <a:r>
              <a:rPr lang="de-DE" dirty="0" err="1"/>
              <a:t>highly</a:t>
            </a:r>
            <a:r>
              <a:rPr lang="de-DE" dirty="0"/>
              <a:t> </a:t>
            </a:r>
            <a:r>
              <a:rPr lang="de-DE" dirty="0" err="1"/>
              <a:t>desirable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degree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elasticity</a:t>
            </a:r>
            <a:r>
              <a:rPr lang="de-DE" dirty="0"/>
              <a:t> in such a </a:t>
            </a:r>
            <a:r>
              <a:rPr lang="de-DE" dirty="0" err="1"/>
              <a:t>culture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possible</a:t>
            </a:r>
            <a:br>
              <a:rPr lang="de-DE" dirty="0"/>
            </a:br>
            <a:r>
              <a:rPr lang="de-DE" dirty="0">
                <a:sym typeface="Wingdings" pitchFamily="2" charset="2"/>
              </a:rPr>
              <a:t></a:t>
            </a:r>
            <a:r>
              <a:rPr lang="de-DE" dirty="0" err="1">
                <a:sym typeface="Wingdings" pitchFamily="2" charset="2"/>
              </a:rPr>
              <a:t>When</a:t>
            </a:r>
            <a:r>
              <a:rPr lang="de-DE" dirty="0">
                <a:sym typeface="Wingdings" pitchFamily="2" charset="2"/>
              </a:rPr>
              <a:t> Management Demand &amp; </a:t>
            </a:r>
            <a:r>
              <a:rPr lang="de-DE" dirty="0" err="1">
                <a:sym typeface="Wingdings" pitchFamily="2" charset="2"/>
              </a:rPr>
              <a:t>Employees</a:t>
            </a:r>
            <a:r>
              <a:rPr lang="de-DE" dirty="0">
                <a:sym typeface="Wingdings" pitchFamily="2" charset="2"/>
              </a:rPr>
              <a:t> Supply </a:t>
            </a:r>
            <a:r>
              <a:rPr lang="de-DE" dirty="0" err="1">
                <a:sym typeface="Wingdings" pitchFamily="2" charset="2"/>
              </a:rPr>
              <a:t>should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ideally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be</a:t>
            </a:r>
            <a:r>
              <a:rPr lang="de-DE" dirty="0">
                <a:sym typeface="Wingdings" pitchFamily="2" charset="2"/>
              </a:rPr>
              <a:t> „</a:t>
            </a:r>
            <a:r>
              <a:rPr lang="de-DE" dirty="0" err="1">
                <a:sym typeface="Wingdings" pitchFamily="2" charset="2"/>
              </a:rPr>
              <a:t>locked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toghether</a:t>
            </a:r>
            <a:r>
              <a:rPr lang="de-DE" dirty="0">
                <a:sym typeface="Wingdings" pitchFamily="2" charset="2"/>
              </a:rPr>
              <a:t>“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4984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2D195-8F73-284D-A82A-8A5716D7E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Model/ Framework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6D36734-6CEF-FF46-B195-9652E6FB85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35286" y="2062843"/>
            <a:ext cx="4795157" cy="47951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5ADD72-BB71-B24F-8933-9FB6029B5C9A}"/>
              </a:ext>
            </a:extLst>
          </p:cNvPr>
          <p:cNvSpPr txBox="1"/>
          <p:nvPr/>
        </p:nvSpPr>
        <p:spPr>
          <a:xfrm>
            <a:off x="457200" y="2253343"/>
            <a:ext cx="42780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BL: Minimum Acceptable Baseline</a:t>
            </a:r>
          </a:p>
          <a:p>
            <a:r>
              <a:rPr lang="en-GB" dirty="0"/>
              <a:t>SL: Nett Security Level </a:t>
            </a:r>
          </a:p>
          <a:p>
            <a:endParaRPr lang="en-GB" dirty="0"/>
          </a:p>
          <a:p>
            <a:r>
              <a:rPr lang="en-GB" dirty="0"/>
              <a:t>AF: </a:t>
            </a:r>
            <a:r>
              <a:rPr lang="en-GB" dirty="0" err="1"/>
              <a:t>Artifacts</a:t>
            </a:r>
            <a:endParaRPr lang="en-GB" dirty="0"/>
          </a:p>
          <a:p>
            <a:r>
              <a:rPr lang="en-GB" dirty="0"/>
              <a:t>EV: Espoused Values</a:t>
            </a:r>
          </a:p>
          <a:p>
            <a:r>
              <a:rPr lang="en-GB" dirty="0"/>
              <a:t>SA: Shared Tacit Assumptions</a:t>
            </a:r>
          </a:p>
          <a:p>
            <a:r>
              <a:rPr lang="en-GB" dirty="0"/>
              <a:t>KN: Knowledge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8337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FF8D2E5-2C4E-47B1-930B-6C82B7C31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72D195-8F73-284D-A82A-8A5716D7E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anchor="ctr">
            <a:normAutofit/>
          </a:bodyPr>
          <a:lstStyle/>
          <a:p>
            <a:r>
              <a:rPr lang="de-DE" dirty="0" err="1"/>
              <a:t>Interpretations</a:t>
            </a:r>
            <a:r>
              <a:rPr lang="de-DE" dirty="0"/>
              <a:t> (1)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1E4ADA-0EA9-4930-846E-3C11E8BED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7618"/>
            <a:ext cx="128016" cy="6314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380864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1CD8F85-58FF-AE4B-A2F9-C80C1D904B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1248" y="2083369"/>
            <a:ext cx="4599555" cy="452331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1EB38DC-2DD7-4540-97D2-2CA34A0219BC}"/>
              </a:ext>
            </a:extLst>
          </p:cNvPr>
          <p:cNvSpPr/>
          <p:nvPr/>
        </p:nvSpPr>
        <p:spPr>
          <a:xfrm>
            <a:off x="5440803" y="2228671"/>
            <a:ext cx="63647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‘‘Neutral’’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Stable</a:t>
            </a:r>
            <a:endParaRPr lang="de-DE" b="1" dirty="0"/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desirability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various</a:t>
            </a:r>
            <a:endParaRPr lang="de-DE" dirty="0"/>
          </a:p>
          <a:p>
            <a:r>
              <a:rPr lang="de-DE" dirty="0" err="1"/>
              <a:t>levels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culture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‘‘neutral’’,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average</a:t>
            </a:r>
            <a:endParaRPr lang="de-DE" dirty="0"/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strength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</a:t>
            </a:r>
            <a:r>
              <a:rPr lang="de-DE" dirty="0" err="1"/>
              <a:t>neither</a:t>
            </a:r>
            <a:r>
              <a:rPr lang="de-DE" dirty="0"/>
              <a:t> </a:t>
            </a:r>
            <a:r>
              <a:rPr lang="de-DE" dirty="0" err="1"/>
              <a:t>exceeds</a:t>
            </a:r>
            <a:r>
              <a:rPr lang="de-DE" dirty="0"/>
              <a:t>, </a:t>
            </a:r>
            <a:r>
              <a:rPr lang="de-DE" dirty="0" err="1"/>
              <a:t>nor</a:t>
            </a:r>
            <a:r>
              <a:rPr lang="de-DE" dirty="0"/>
              <a:t> falls </a:t>
            </a:r>
            <a:r>
              <a:rPr lang="de-DE" dirty="0" err="1"/>
              <a:t>short</a:t>
            </a:r>
            <a:r>
              <a:rPr lang="de-DE" dirty="0"/>
              <a:t>,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acceptable</a:t>
            </a:r>
            <a:r>
              <a:rPr lang="de-DE" dirty="0"/>
              <a:t> </a:t>
            </a:r>
            <a:r>
              <a:rPr lang="de-DE" dirty="0" err="1"/>
              <a:t>baseline</a:t>
            </a:r>
            <a:r>
              <a:rPr lang="de-DE" dirty="0"/>
              <a:t> </a:t>
            </a:r>
            <a:r>
              <a:rPr lang="de-DE" dirty="0" err="1"/>
              <a:t>standards</a:t>
            </a:r>
            <a:endParaRPr lang="de-DE" dirty="0"/>
          </a:p>
        </p:txBody>
      </p:sp>
      <p:pic>
        <p:nvPicPr>
          <p:cNvPr id="15" name="Graphic 14" descr="Tick">
            <a:extLst>
              <a:ext uri="{FF2B5EF4-FFF2-40B4-BE49-F238E27FC236}">
                <a16:creationId xmlns:a16="http://schemas.microsoft.com/office/drawing/2014/main" id="{DD9D80A2-00BB-364B-9ECF-8B70C17F02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26403" y="2697094"/>
            <a:ext cx="914400" cy="914400"/>
          </a:xfrm>
          <a:prstGeom prst="rect">
            <a:avLst/>
          </a:prstGeom>
        </p:spPr>
      </p:pic>
      <p:pic>
        <p:nvPicPr>
          <p:cNvPr id="16" name="Graphic 15" descr="Tick">
            <a:extLst>
              <a:ext uri="{FF2B5EF4-FFF2-40B4-BE49-F238E27FC236}">
                <a16:creationId xmlns:a16="http://schemas.microsoft.com/office/drawing/2014/main" id="{D2C421A8-468C-1A43-9F70-466EF10824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26403" y="361149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65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2D195-8F73-284D-A82A-8A5716D7E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anchor="ctr">
            <a:normAutofit/>
          </a:bodyPr>
          <a:lstStyle/>
          <a:p>
            <a:r>
              <a:rPr lang="de-DE" dirty="0" err="1"/>
              <a:t>Interpretations</a:t>
            </a:r>
            <a:r>
              <a:rPr lang="de-DE" dirty="0"/>
              <a:t> (2)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1CD8F85-58FF-AE4B-A2F9-C80C1D904B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841248" y="2201091"/>
            <a:ext cx="4599555" cy="440559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1EB38DC-2DD7-4540-97D2-2CA34A0219BC}"/>
              </a:ext>
            </a:extLst>
          </p:cNvPr>
          <p:cNvSpPr/>
          <p:nvPr/>
        </p:nvSpPr>
        <p:spPr>
          <a:xfrm>
            <a:off x="5440804" y="2228671"/>
            <a:ext cx="62994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err="1"/>
              <a:t>Insecure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‘‘</a:t>
            </a:r>
            <a:r>
              <a:rPr lang="de-DE" b="1" dirty="0" err="1"/>
              <a:t>Mostly</a:t>
            </a:r>
            <a:r>
              <a:rPr lang="de-DE" b="1" dirty="0"/>
              <a:t> </a:t>
            </a:r>
            <a:r>
              <a:rPr lang="de-DE" b="1" dirty="0" err="1"/>
              <a:t>Stable</a:t>
            </a:r>
            <a:r>
              <a:rPr lang="de-DE" b="1" dirty="0"/>
              <a:t>’’</a:t>
            </a:r>
          </a:p>
          <a:p>
            <a:endParaRPr lang="de-DE" dirty="0"/>
          </a:p>
          <a:p>
            <a:r>
              <a:rPr lang="de-DE" dirty="0" err="1"/>
              <a:t>Espoused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shared</a:t>
            </a:r>
            <a:r>
              <a:rPr lang="de-DE" dirty="0"/>
              <a:t> </a:t>
            </a:r>
            <a:r>
              <a:rPr lang="de-DE" dirty="0" err="1"/>
              <a:t>tacit</a:t>
            </a:r>
            <a:r>
              <a:rPr lang="de-DE" dirty="0"/>
              <a:t> </a:t>
            </a:r>
            <a:r>
              <a:rPr lang="de-DE" dirty="0" err="1"/>
              <a:t>assumptions</a:t>
            </a:r>
            <a:r>
              <a:rPr lang="de-DE" dirty="0"/>
              <a:t> 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culture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sufficient</a:t>
            </a:r>
            <a:r>
              <a:rPr lang="de-DE" dirty="0"/>
              <a:t> </a:t>
            </a:r>
            <a:r>
              <a:rPr lang="de-DE" dirty="0" err="1"/>
              <a:t>strength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meet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acceptable</a:t>
            </a:r>
            <a:r>
              <a:rPr lang="de-DE" dirty="0"/>
              <a:t> </a:t>
            </a:r>
            <a:r>
              <a:rPr lang="de-DE" dirty="0" err="1"/>
              <a:t>baseline</a:t>
            </a:r>
            <a:r>
              <a:rPr lang="de-DE" dirty="0"/>
              <a:t> </a:t>
            </a:r>
            <a:r>
              <a:rPr lang="de-DE" dirty="0" err="1"/>
              <a:t>standard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Employees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requisite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security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knowledge</a:t>
            </a:r>
            <a:endParaRPr lang="de-DE" dirty="0"/>
          </a:p>
        </p:txBody>
      </p:sp>
      <p:pic>
        <p:nvPicPr>
          <p:cNvPr id="6" name="Graphic 5" descr="Tick">
            <a:extLst>
              <a:ext uri="{FF2B5EF4-FFF2-40B4-BE49-F238E27FC236}">
                <a16:creationId xmlns:a16="http://schemas.microsoft.com/office/drawing/2014/main" id="{12B62D9C-BB20-6A41-B842-202857DAE0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26404" y="2925633"/>
            <a:ext cx="914400" cy="914400"/>
          </a:xfrm>
          <a:prstGeom prst="rect">
            <a:avLst/>
          </a:prstGeom>
        </p:spPr>
      </p:pic>
      <p:pic>
        <p:nvPicPr>
          <p:cNvPr id="12" name="Graphic 11" descr="Close">
            <a:extLst>
              <a:ext uri="{FF2B5EF4-FFF2-40B4-BE49-F238E27FC236}">
                <a16:creationId xmlns:a16="http://schemas.microsoft.com/office/drawing/2014/main" id="{B08C693A-CE2B-2043-9F66-74C340998C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26403" y="407979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760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2D195-8F73-284D-A82A-8A5716D7E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anchor="ctr">
            <a:normAutofit/>
          </a:bodyPr>
          <a:lstStyle/>
          <a:p>
            <a:r>
              <a:rPr lang="de-DE" dirty="0" err="1"/>
              <a:t>Interpretations</a:t>
            </a:r>
            <a:r>
              <a:rPr lang="de-DE" dirty="0"/>
              <a:t> (3)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1CD8F85-58FF-AE4B-A2F9-C80C1D904B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900465" y="2201091"/>
            <a:ext cx="4481121" cy="440559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1EB38DC-2DD7-4540-97D2-2CA34A0219BC}"/>
              </a:ext>
            </a:extLst>
          </p:cNvPr>
          <p:cNvSpPr/>
          <p:nvPr/>
        </p:nvSpPr>
        <p:spPr>
          <a:xfrm>
            <a:off x="5440804" y="2228671"/>
            <a:ext cx="62994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err="1"/>
              <a:t>Insecure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Unstable</a:t>
            </a:r>
            <a:endParaRPr lang="de-DE" b="1" dirty="0"/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levels</a:t>
            </a:r>
            <a:r>
              <a:rPr lang="de-DE" dirty="0"/>
              <a:t> </a:t>
            </a:r>
            <a:r>
              <a:rPr lang="de-DE" dirty="0" err="1"/>
              <a:t>contributing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culture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not </a:t>
            </a:r>
            <a:r>
              <a:rPr lang="de-DE" dirty="0" err="1"/>
              <a:t>aligned</a:t>
            </a:r>
            <a:endParaRPr lang="de-DE" dirty="0"/>
          </a:p>
          <a:p>
            <a:endParaRPr lang="de-DE" dirty="0"/>
          </a:p>
          <a:p>
            <a:r>
              <a:rPr lang="de-DE" dirty="0"/>
              <a:t>The nett </a:t>
            </a:r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culture</a:t>
            </a:r>
            <a:r>
              <a:rPr lang="de-DE" dirty="0"/>
              <a:t> </a:t>
            </a:r>
            <a:r>
              <a:rPr lang="de-DE" dirty="0" err="1"/>
              <a:t>might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unpredictable</a:t>
            </a:r>
            <a:r>
              <a:rPr lang="de-DE" dirty="0"/>
              <a:t>,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opposing</a:t>
            </a:r>
            <a:r>
              <a:rPr lang="de-DE" dirty="0"/>
              <a:t> </a:t>
            </a:r>
            <a:r>
              <a:rPr lang="de-DE" dirty="0" err="1"/>
              <a:t>forces</a:t>
            </a:r>
            <a:r>
              <a:rPr lang="de-DE" dirty="0"/>
              <a:t> at </a:t>
            </a:r>
            <a:r>
              <a:rPr lang="de-DE" dirty="0" err="1"/>
              <a:t>play</a:t>
            </a:r>
            <a:r>
              <a:rPr lang="de-DE" dirty="0"/>
              <a:t> 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culture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espoused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desirable</a:t>
            </a:r>
            <a:endParaRPr lang="de-DE" dirty="0"/>
          </a:p>
          <a:p>
            <a:r>
              <a:rPr lang="de-DE" dirty="0"/>
              <a:t>BUT</a:t>
            </a:r>
          </a:p>
          <a:p>
            <a:r>
              <a:rPr lang="de-DE" dirty="0" err="1"/>
              <a:t>users</a:t>
            </a:r>
            <a:r>
              <a:rPr lang="de-DE" dirty="0"/>
              <a:t> lack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requisite</a:t>
            </a:r>
            <a:r>
              <a:rPr lang="de-DE" dirty="0"/>
              <a:t> 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desired</a:t>
            </a:r>
            <a:r>
              <a:rPr lang="de-DE" dirty="0"/>
              <a:t> </a:t>
            </a:r>
            <a:r>
              <a:rPr lang="de-DE" dirty="0" err="1"/>
              <a:t>beliefs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, </a:t>
            </a:r>
            <a:r>
              <a:rPr lang="de-DE" dirty="0" err="1"/>
              <a:t>resulting</a:t>
            </a:r>
            <a:r>
              <a:rPr lang="de-DE" dirty="0"/>
              <a:t> in a </a:t>
            </a:r>
            <a:r>
              <a:rPr lang="de-DE" dirty="0" err="1"/>
              <a:t>measurable</a:t>
            </a:r>
            <a:r>
              <a:rPr lang="de-DE" dirty="0"/>
              <a:t> </a:t>
            </a:r>
            <a:r>
              <a:rPr lang="de-DE" dirty="0" err="1"/>
              <a:t>artifact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</a:t>
            </a:r>
            <a:r>
              <a:rPr lang="de-DE" dirty="0" err="1"/>
              <a:t>secure</a:t>
            </a:r>
            <a:endParaRPr lang="de-DE" dirty="0"/>
          </a:p>
        </p:txBody>
      </p:sp>
      <p:pic>
        <p:nvPicPr>
          <p:cNvPr id="6" name="Graphic 5" descr="Tick">
            <a:extLst>
              <a:ext uri="{FF2B5EF4-FFF2-40B4-BE49-F238E27FC236}">
                <a16:creationId xmlns:a16="http://schemas.microsoft.com/office/drawing/2014/main" id="{12B62D9C-BB20-6A41-B842-202857DAE0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83603" y="4468027"/>
            <a:ext cx="503367" cy="503367"/>
          </a:xfrm>
          <a:prstGeom prst="rect">
            <a:avLst/>
          </a:prstGeom>
        </p:spPr>
      </p:pic>
      <p:pic>
        <p:nvPicPr>
          <p:cNvPr id="12" name="Graphic 11" descr="Close">
            <a:extLst>
              <a:ext uri="{FF2B5EF4-FFF2-40B4-BE49-F238E27FC236}">
                <a16:creationId xmlns:a16="http://schemas.microsoft.com/office/drawing/2014/main" id="{B08C693A-CE2B-2043-9F66-74C340998C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87850" y="2720597"/>
            <a:ext cx="780335" cy="780335"/>
          </a:xfrm>
          <a:prstGeom prst="rect">
            <a:avLst/>
          </a:prstGeom>
        </p:spPr>
      </p:pic>
      <p:pic>
        <p:nvPicPr>
          <p:cNvPr id="8" name="Graphic 7" descr="Close">
            <a:extLst>
              <a:ext uri="{FF2B5EF4-FFF2-40B4-BE49-F238E27FC236}">
                <a16:creationId xmlns:a16="http://schemas.microsoft.com/office/drawing/2014/main" id="{E23FD2B8-FF44-214B-8560-4AC806AE77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76918" y="5161612"/>
            <a:ext cx="591266" cy="591266"/>
          </a:xfrm>
          <a:prstGeom prst="rect">
            <a:avLst/>
          </a:prstGeom>
        </p:spPr>
      </p:pic>
      <p:pic>
        <p:nvPicPr>
          <p:cNvPr id="9" name="Graphic 8" descr="Close">
            <a:extLst>
              <a:ext uri="{FF2B5EF4-FFF2-40B4-BE49-F238E27FC236}">
                <a16:creationId xmlns:a16="http://schemas.microsoft.com/office/drawing/2014/main" id="{D4A52D68-9161-CF4A-A864-4679C99FE4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87849" y="3556993"/>
            <a:ext cx="780335" cy="78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29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2D195-8F73-284D-A82A-8A5716D7E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anchor="ctr">
            <a:normAutofit/>
          </a:bodyPr>
          <a:lstStyle/>
          <a:p>
            <a:r>
              <a:rPr lang="de-DE" dirty="0" err="1"/>
              <a:t>Interpretations</a:t>
            </a:r>
            <a:r>
              <a:rPr lang="de-DE" dirty="0"/>
              <a:t> (4)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1CD8F85-58FF-AE4B-A2F9-C80C1D904B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900465" y="2281253"/>
            <a:ext cx="4481121" cy="424527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1EB38DC-2DD7-4540-97D2-2CA34A0219BC}"/>
              </a:ext>
            </a:extLst>
          </p:cNvPr>
          <p:cNvSpPr/>
          <p:nvPr/>
        </p:nvSpPr>
        <p:spPr>
          <a:xfrm>
            <a:off x="5440804" y="2228671"/>
            <a:ext cx="62994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Secure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Unstable</a:t>
            </a:r>
            <a:endParaRPr lang="de-DE" b="1" dirty="0"/>
          </a:p>
          <a:p>
            <a:endParaRPr lang="de-DE" dirty="0"/>
          </a:p>
          <a:p>
            <a:r>
              <a:rPr lang="en-GB" dirty="0"/>
              <a:t>various levels contributing to the culture are not aligned</a:t>
            </a:r>
          </a:p>
          <a:p>
            <a:endParaRPr lang="en-GB" dirty="0"/>
          </a:p>
          <a:p>
            <a:r>
              <a:rPr lang="en-GB" dirty="0"/>
              <a:t>espoused values are desirable, and the users have adequate knowledge</a:t>
            </a:r>
          </a:p>
          <a:p>
            <a:endParaRPr lang="en-GB" dirty="0"/>
          </a:p>
          <a:p>
            <a:r>
              <a:rPr lang="de-DE" dirty="0" err="1"/>
              <a:t>users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desired</a:t>
            </a:r>
            <a:r>
              <a:rPr lang="de-DE" dirty="0"/>
              <a:t> </a:t>
            </a:r>
            <a:r>
              <a:rPr lang="de-DE" dirty="0" err="1"/>
              <a:t>beliefs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, </a:t>
            </a:r>
            <a:r>
              <a:rPr lang="de-DE" dirty="0" err="1"/>
              <a:t>resulting</a:t>
            </a:r>
            <a:r>
              <a:rPr lang="de-DE" dirty="0"/>
              <a:t> in an </a:t>
            </a:r>
            <a:r>
              <a:rPr lang="de-DE" dirty="0" err="1"/>
              <a:t>overall</a:t>
            </a:r>
            <a:r>
              <a:rPr lang="de-DE" dirty="0"/>
              <a:t> </a:t>
            </a:r>
            <a:r>
              <a:rPr lang="de-DE" dirty="0" err="1"/>
              <a:t>culture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secure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the</a:t>
            </a:r>
            <a:endParaRPr lang="de-DE" dirty="0"/>
          </a:p>
          <a:p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acceptable</a:t>
            </a:r>
            <a:r>
              <a:rPr lang="de-DE" dirty="0"/>
              <a:t> </a:t>
            </a:r>
            <a:r>
              <a:rPr lang="de-DE" dirty="0" err="1"/>
              <a:t>baseline</a:t>
            </a:r>
            <a:endParaRPr lang="de-DE" dirty="0"/>
          </a:p>
        </p:txBody>
      </p:sp>
      <p:pic>
        <p:nvPicPr>
          <p:cNvPr id="6" name="Graphic 5" descr="Tick">
            <a:extLst>
              <a:ext uri="{FF2B5EF4-FFF2-40B4-BE49-F238E27FC236}">
                <a16:creationId xmlns:a16="http://schemas.microsoft.com/office/drawing/2014/main" id="{12B62D9C-BB20-6A41-B842-202857DAE0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69443" y="3458999"/>
            <a:ext cx="591266" cy="591266"/>
          </a:xfrm>
          <a:prstGeom prst="rect">
            <a:avLst/>
          </a:prstGeom>
        </p:spPr>
      </p:pic>
      <p:pic>
        <p:nvPicPr>
          <p:cNvPr id="12" name="Graphic 11" descr="Close">
            <a:extLst>
              <a:ext uri="{FF2B5EF4-FFF2-40B4-BE49-F238E27FC236}">
                <a16:creationId xmlns:a16="http://schemas.microsoft.com/office/drawing/2014/main" id="{B08C693A-CE2B-2043-9F66-74C340998C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74909" y="2520672"/>
            <a:ext cx="780335" cy="780335"/>
          </a:xfrm>
          <a:prstGeom prst="rect">
            <a:avLst/>
          </a:prstGeom>
        </p:spPr>
      </p:pic>
      <p:pic>
        <p:nvPicPr>
          <p:cNvPr id="8" name="Graphic 7" descr="Close">
            <a:extLst>
              <a:ext uri="{FF2B5EF4-FFF2-40B4-BE49-F238E27FC236}">
                <a16:creationId xmlns:a16="http://schemas.microsoft.com/office/drawing/2014/main" id="{E23FD2B8-FF44-214B-8560-4AC806AE77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32353" y="4264470"/>
            <a:ext cx="722891" cy="72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774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2D195-8F73-284D-A82A-8A5716D7E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anchor="ctr">
            <a:normAutofit/>
          </a:bodyPr>
          <a:lstStyle/>
          <a:p>
            <a:r>
              <a:rPr lang="de-DE" dirty="0" err="1"/>
              <a:t>Interpretations</a:t>
            </a:r>
            <a:r>
              <a:rPr lang="de-DE" dirty="0"/>
              <a:t> (5)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EB38DC-2DD7-4540-97D2-2CA34A0219BC}"/>
              </a:ext>
            </a:extLst>
          </p:cNvPr>
          <p:cNvSpPr/>
          <p:nvPr/>
        </p:nvSpPr>
        <p:spPr>
          <a:xfrm>
            <a:off x="5440804" y="2228671"/>
            <a:ext cx="62994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Secure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Unstable</a:t>
            </a:r>
            <a:endParaRPr lang="de-DE" b="1" dirty="0"/>
          </a:p>
          <a:p>
            <a:endParaRPr lang="de-DE" dirty="0"/>
          </a:p>
          <a:p>
            <a:r>
              <a:rPr lang="en-GB" dirty="0"/>
              <a:t>various levels  contributing to the culture are not aligned</a:t>
            </a:r>
          </a:p>
          <a:p>
            <a:endParaRPr lang="en-GB" dirty="0"/>
          </a:p>
          <a:p>
            <a:r>
              <a:rPr lang="en-GB" dirty="0"/>
              <a:t>professionals who have both the requisite knowledge levels and the personal belief systems that enable secure behaviour</a:t>
            </a:r>
          </a:p>
          <a:p>
            <a:endParaRPr lang="en-GB" dirty="0"/>
          </a:p>
          <a:p>
            <a:r>
              <a:rPr lang="en-GB" dirty="0"/>
              <a:t>there are little or no espoused values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Graphic 5" descr="Tick">
            <a:extLst>
              <a:ext uri="{FF2B5EF4-FFF2-40B4-BE49-F238E27FC236}">
                <a16:creationId xmlns:a16="http://schemas.microsoft.com/office/drawing/2014/main" id="{12B62D9C-BB20-6A41-B842-202857DAE0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42531" y="3351897"/>
            <a:ext cx="685801" cy="685801"/>
          </a:xfrm>
          <a:prstGeom prst="rect">
            <a:avLst/>
          </a:prstGeom>
        </p:spPr>
      </p:pic>
      <p:pic>
        <p:nvPicPr>
          <p:cNvPr id="12" name="Graphic 11" descr="Close">
            <a:extLst>
              <a:ext uri="{FF2B5EF4-FFF2-40B4-BE49-F238E27FC236}">
                <a16:creationId xmlns:a16="http://schemas.microsoft.com/office/drawing/2014/main" id="{B08C693A-CE2B-2043-9F66-74C340998C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73063" y="2629005"/>
            <a:ext cx="722892" cy="722892"/>
          </a:xfrm>
          <a:prstGeom prst="rect">
            <a:avLst/>
          </a:prstGeom>
        </p:spPr>
      </p:pic>
      <p:pic>
        <p:nvPicPr>
          <p:cNvPr id="8" name="Graphic 7" descr="Close">
            <a:extLst>
              <a:ext uri="{FF2B5EF4-FFF2-40B4-BE49-F238E27FC236}">
                <a16:creationId xmlns:a16="http://schemas.microsoft.com/office/drawing/2014/main" id="{E23FD2B8-FF44-214B-8560-4AC806AE77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50898" y="4318992"/>
            <a:ext cx="722891" cy="722891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4673E56-900A-234D-B768-306D8E9822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451755" y="2234207"/>
            <a:ext cx="4323153" cy="41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713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2D195-8F73-284D-A82A-8A5716D7E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Model/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5D5C7-4446-6140-8496-4BAADFCD9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attempteds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demands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employees</a:t>
            </a:r>
            <a:r>
              <a:rPr lang="de-DE" dirty="0"/>
              <a:t>’ </a:t>
            </a:r>
            <a:r>
              <a:rPr lang="de-DE" dirty="0" err="1"/>
              <a:t>participation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strongly</a:t>
            </a:r>
            <a:r>
              <a:rPr lang="de-DE" dirty="0"/>
              <a:t> </a:t>
            </a:r>
            <a:r>
              <a:rPr lang="de-DE" dirty="0" err="1"/>
              <a:t>interrelated</a:t>
            </a:r>
            <a:r>
              <a:rPr lang="de-DE" dirty="0"/>
              <a:t> </a:t>
            </a:r>
            <a:r>
              <a:rPr lang="de-DE" dirty="0">
                <a:sym typeface="Wingdings" pitchFamily="2" charset="2"/>
              </a:rPr>
              <a:t> </a:t>
            </a:r>
            <a:r>
              <a:rPr lang="de-DE" b="1" dirty="0">
                <a:sym typeface="Wingdings" pitchFamily="2" charset="2"/>
              </a:rPr>
              <a:t>ELASTIC</a:t>
            </a:r>
            <a:endParaRPr lang="de-DE" b="1" dirty="0"/>
          </a:p>
          <a:p>
            <a:r>
              <a:rPr lang="de-DE" dirty="0"/>
              <a:t>In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security</a:t>
            </a:r>
            <a:r>
              <a:rPr lang="de-DE" dirty="0"/>
              <a:t> </a:t>
            </a:r>
            <a:r>
              <a:rPr lang="de-DE" dirty="0" err="1"/>
              <a:t>culture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visible</a:t>
            </a:r>
            <a:r>
              <a:rPr lang="de-DE" dirty="0"/>
              <a:t> </a:t>
            </a:r>
            <a:r>
              <a:rPr lang="de-DE" dirty="0" err="1"/>
              <a:t>artifacts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dependent</a:t>
            </a:r>
            <a:r>
              <a:rPr lang="de-DE" dirty="0"/>
              <a:t> on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supporting</a:t>
            </a:r>
            <a:r>
              <a:rPr lang="de-DE" dirty="0"/>
              <a:t> 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relationship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espoused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(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demands</a:t>
            </a:r>
            <a:r>
              <a:rPr lang="de-DE" dirty="0"/>
              <a:t>)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shared</a:t>
            </a:r>
            <a:r>
              <a:rPr lang="de-DE" dirty="0"/>
              <a:t> </a:t>
            </a:r>
            <a:r>
              <a:rPr lang="de-DE" dirty="0" err="1"/>
              <a:t>tacit</a:t>
            </a:r>
            <a:r>
              <a:rPr lang="de-DE" dirty="0"/>
              <a:t> </a:t>
            </a:r>
            <a:r>
              <a:rPr lang="de-DE" dirty="0" err="1"/>
              <a:t>assumptions</a:t>
            </a:r>
            <a:r>
              <a:rPr lang="de-DE" dirty="0"/>
              <a:t> (</a:t>
            </a:r>
            <a:r>
              <a:rPr lang="de-DE" dirty="0" err="1"/>
              <a:t>employees</a:t>
            </a:r>
            <a:r>
              <a:rPr lang="de-DE" dirty="0"/>
              <a:t>’ </a:t>
            </a:r>
            <a:r>
              <a:rPr lang="de-DE" dirty="0" err="1"/>
              <a:t>underlying</a:t>
            </a:r>
            <a:r>
              <a:rPr lang="de-DE" dirty="0"/>
              <a:t> </a:t>
            </a:r>
            <a:r>
              <a:rPr lang="de-DE" dirty="0" err="1"/>
              <a:t>beliefs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)</a:t>
            </a:r>
            <a:br>
              <a:rPr lang="de-DE" dirty="0"/>
            </a:br>
            <a:r>
              <a:rPr lang="de-DE" dirty="0"/>
              <a:t>| </a:t>
            </a:r>
            <a:r>
              <a:rPr lang="de-DE" dirty="0">
                <a:sym typeface="Wingdings" pitchFamily="2" charset="2"/>
              </a:rPr>
              <a:t> Management = </a:t>
            </a:r>
            <a:r>
              <a:rPr lang="de-DE" b="1" dirty="0">
                <a:sym typeface="Wingdings" pitchFamily="2" charset="2"/>
              </a:rPr>
              <a:t>Demand</a:t>
            </a:r>
            <a:r>
              <a:rPr lang="de-DE" dirty="0">
                <a:sym typeface="Wingdings" pitchFamily="2" charset="2"/>
              </a:rPr>
              <a:t> </a:t>
            </a:r>
            <a:br>
              <a:rPr lang="de-DE" dirty="0">
                <a:sym typeface="Wingdings" pitchFamily="2" charset="2"/>
              </a:rPr>
            </a:br>
            <a:br>
              <a:rPr lang="de-DE" dirty="0">
                <a:sym typeface="Wingdings" pitchFamily="2" charset="2"/>
              </a:rPr>
            </a:br>
            <a:r>
              <a:rPr lang="de-DE" dirty="0">
                <a:sym typeface="Wingdings" pitchFamily="2" charset="2"/>
              </a:rPr>
              <a:t>| </a:t>
            </a:r>
            <a:r>
              <a:rPr lang="de-DE" dirty="0" err="1">
                <a:sym typeface="Wingdings" pitchFamily="2" charset="2"/>
              </a:rPr>
              <a:t>Employees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ability</a:t>
            </a:r>
            <a:r>
              <a:rPr lang="de-DE" dirty="0">
                <a:sym typeface="Wingdings" pitchFamily="2" charset="2"/>
              </a:rPr>
              <a:t> = </a:t>
            </a:r>
            <a:r>
              <a:rPr lang="de-DE" b="1" dirty="0">
                <a:sym typeface="Wingdings" pitchFamily="2" charset="2"/>
              </a:rPr>
              <a:t>Supply</a:t>
            </a:r>
          </a:p>
          <a:p>
            <a:endParaRPr lang="de-DE" dirty="0"/>
          </a:p>
          <a:p>
            <a:r>
              <a:rPr lang="de-DE" b="1" dirty="0" err="1"/>
              <a:t>Elasticity</a:t>
            </a:r>
            <a:r>
              <a:rPr lang="de-DE" dirty="0"/>
              <a:t> will </a:t>
            </a:r>
            <a:r>
              <a:rPr lang="de-DE" dirty="0" err="1"/>
              <a:t>determine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/>
              <a:t>|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not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shared</a:t>
            </a:r>
            <a:r>
              <a:rPr lang="de-DE" dirty="0"/>
              <a:t> </a:t>
            </a:r>
            <a:r>
              <a:rPr lang="de-DE" dirty="0" err="1"/>
              <a:t>tacit</a:t>
            </a:r>
            <a:r>
              <a:rPr lang="de-DE" dirty="0"/>
              <a:t> </a:t>
            </a:r>
            <a:r>
              <a:rPr lang="de-DE" dirty="0" err="1"/>
              <a:t>assumptions</a:t>
            </a:r>
            <a:r>
              <a:rPr lang="de-DE" dirty="0"/>
              <a:t> will </a:t>
            </a:r>
            <a:r>
              <a:rPr lang="de-DE" dirty="0" err="1"/>
              <a:t>over</a:t>
            </a:r>
            <a:r>
              <a:rPr lang="de-DE" dirty="0"/>
              <a:t> time </a:t>
            </a:r>
            <a:r>
              <a:rPr lang="de-DE" dirty="0" err="1"/>
              <a:t>align</a:t>
            </a:r>
            <a:r>
              <a:rPr lang="de-DE" dirty="0"/>
              <a:t> </a:t>
            </a:r>
            <a:r>
              <a:rPr lang="de-DE" dirty="0" err="1"/>
              <a:t>itself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espoused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organization</a:t>
            </a:r>
            <a:br>
              <a:rPr lang="de-DE" dirty="0"/>
            </a:br>
            <a:br>
              <a:rPr lang="de-DE" dirty="0"/>
            </a:br>
            <a:r>
              <a:rPr lang="de-DE" dirty="0"/>
              <a:t>| </a:t>
            </a:r>
            <a:r>
              <a:rPr lang="de-DE" dirty="0" err="1"/>
              <a:t>how</a:t>
            </a:r>
            <a:r>
              <a:rPr lang="de-DE" dirty="0"/>
              <a:t> fast </a:t>
            </a:r>
            <a:r>
              <a:rPr lang="de-DE" dirty="0" err="1"/>
              <a:t>changes</a:t>
            </a:r>
            <a:r>
              <a:rPr lang="de-DE" dirty="0"/>
              <a:t> will </a:t>
            </a:r>
            <a:r>
              <a:rPr lang="de-DE" dirty="0" err="1"/>
              <a:t>occur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br>
              <a:rPr lang="de-DE" dirty="0"/>
            </a:br>
            <a:br>
              <a:rPr lang="de-DE" dirty="0"/>
            </a:br>
            <a:r>
              <a:rPr lang="de-DE" dirty="0"/>
              <a:t>| The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degree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elasticity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faster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re-alignment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happen</a:t>
            </a:r>
            <a:br>
              <a:rPr lang="de-DE" dirty="0"/>
            </a:br>
            <a:br>
              <a:rPr lang="de-DE" dirty="0"/>
            </a:br>
            <a:r>
              <a:rPr lang="de-DE" dirty="0"/>
              <a:t>|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perspective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 </a:t>
            </a:r>
            <a:r>
              <a:rPr lang="de-DE" dirty="0" err="1"/>
              <a:t>highly</a:t>
            </a:r>
            <a:r>
              <a:rPr lang="de-DE" dirty="0"/>
              <a:t> </a:t>
            </a:r>
            <a:r>
              <a:rPr lang="de-DE" dirty="0" err="1"/>
              <a:t>desirable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degree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elasticity</a:t>
            </a:r>
            <a:r>
              <a:rPr lang="de-DE" dirty="0"/>
              <a:t> in such a </a:t>
            </a:r>
            <a:r>
              <a:rPr lang="de-DE" dirty="0" err="1"/>
              <a:t>culture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possible</a:t>
            </a:r>
            <a:br>
              <a:rPr lang="de-DE" dirty="0"/>
            </a:br>
            <a:r>
              <a:rPr lang="de-DE" dirty="0">
                <a:sym typeface="Wingdings" pitchFamily="2" charset="2"/>
              </a:rPr>
              <a:t></a:t>
            </a:r>
            <a:r>
              <a:rPr lang="de-DE" dirty="0" err="1">
                <a:sym typeface="Wingdings" pitchFamily="2" charset="2"/>
              </a:rPr>
              <a:t>When</a:t>
            </a:r>
            <a:r>
              <a:rPr lang="de-DE" dirty="0">
                <a:sym typeface="Wingdings" pitchFamily="2" charset="2"/>
              </a:rPr>
              <a:t> Management Demand &amp; </a:t>
            </a:r>
            <a:r>
              <a:rPr lang="de-DE" dirty="0" err="1">
                <a:sym typeface="Wingdings" pitchFamily="2" charset="2"/>
              </a:rPr>
              <a:t>Employees</a:t>
            </a:r>
            <a:r>
              <a:rPr lang="de-DE" dirty="0">
                <a:sym typeface="Wingdings" pitchFamily="2" charset="2"/>
              </a:rPr>
              <a:t> Supply </a:t>
            </a:r>
            <a:r>
              <a:rPr lang="de-DE" dirty="0" err="1">
                <a:sym typeface="Wingdings" pitchFamily="2" charset="2"/>
              </a:rPr>
              <a:t>should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ideally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be</a:t>
            </a:r>
            <a:r>
              <a:rPr lang="de-DE" dirty="0">
                <a:sym typeface="Wingdings" pitchFamily="2" charset="2"/>
              </a:rPr>
              <a:t> „</a:t>
            </a:r>
            <a:r>
              <a:rPr lang="de-DE" dirty="0" err="1">
                <a:sym typeface="Wingdings" pitchFamily="2" charset="2"/>
              </a:rPr>
              <a:t>locked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toghether</a:t>
            </a:r>
            <a:r>
              <a:rPr lang="de-DE" dirty="0">
                <a:sym typeface="Wingdings" pitchFamily="2" charset="2"/>
              </a:rPr>
              <a:t>“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47460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2D195-8F73-284D-A82A-8A5716D7E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 </a:t>
            </a:r>
            <a:r>
              <a:rPr lang="de-DE" dirty="0" err="1"/>
              <a:t>Critics</a:t>
            </a:r>
            <a:r>
              <a:rPr lang="de-DE" dirty="0"/>
              <a:t>/ Further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5D5C7-4446-6140-8496-4BAADFCD9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Use of the current model would only provide very vague guidance</a:t>
            </a:r>
          </a:p>
          <a:p>
            <a:r>
              <a:rPr lang="en-GB" dirty="0"/>
              <a:t>Current model has limited ‘‘hands-on’’ use</a:t>
            </a:r>
          </a:p>
          <a:p>
            <a:endParaRPr lang="en-GB" dirty="0"/>
          </a:p>
          <a:p>
            <a:r>
              <a:rPr lang="en-GB" dirty="0"/>
              <a:t>Further research would be needed</a:t>
            </a:r>
          </a:p>
        </p:txBody>
      </p:sp>
    </p:spTree>
    <p:extLst>
      <p:ext uri="{BB962C8B-B14F-4D97-AF65-F5344CB8AC3E}">
        <p14:creationId xmlns:p14="http://schemas.microsoft.com/office/powerpoint/2010/main" val="3543286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FF8D2E5-2C4E-47B1-930B-6C82B7C31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7436A9-48AA-3448-9109-71A94EDCE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anchor="ctr">
            <a:normAutofit/>
          </a:bodyPr>
          <a:lstStyle/>
          <a:p>
            <a:r>
              <a:rPr lang="de-DE" dirty="0"/>
              <a:t>Agenda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1E4ADA-0EA9-4930-846E-3C11E8BED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7618"/>
            <a:ext cx="128016" cy="6314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380864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79277F3-C0C0-41C7-ACEB-CB0760B6C9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4004393"/>
              </p:ext>
            </p:extLst>
          </p:nvPr>
        </p:nvGraphicFramePr>
        <p:xfrm>
          <a:off x="838200" y="1650222"/>
          <a:ext cx="10506456" cy="4584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5082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B1B33-5110-1449-91B5-CDD3410F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CFE62-3F60-B849-BB75-2B2ADBC53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Purpose of the presented model is to facilitate conceptual thinking and argumentation about information security culture</a:t>
            </a:r>
            <a:br>
              <a:rPr lang="en-GB" dirty="0"/>
            </a:br>
            <a:r>
              <a:rPr lang="en-GB" dirty="0"/>
              <a:t>| Combining Culture </a:t>
            </a:r>
            <a:r>
              <a:rPr lang="en-GB"/>
              <a:t>with Economic </a:t>
            </a:r>
            <a:r>
              <a:rPr lang="en-GB" dirty="0"/>
              <a:t>Theory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4201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3456F-A71E-914D-9610-33FD66A05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Recap</a:t>
            </a:r>
            <a:r>
              <a:rPr lang="de-DE" dirty="0"/>
              <a:t>: Scheins Cultural </a:t>
            </a:r>
            <a:r>
              <a:rPr lang="de-DE" dirty="0" err="1"/>
              <a:t>Dimensions</a:t>
            </a:r>
            <a:endParaRPr lang="de-D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6679C7A-B9ED-A544-A892-EA05F24C61F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932878" y="2085120"/>
            <a:ext cx="6326243" cy="436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057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3456F-A71E-914D-9610-33FD66A05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Extension: The Knowledge Dimension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0AD642F-2710-1D42-B241-A7818518EA7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355614" y="2154604"/>
            <a:ext cx="7480772" cy="438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29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3456F-A71E-914D-9610-33FD66A05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Recap</a:t>
            </a:r>
            <a:r>
              <a:rPr lang="de-DE" dirty="0"/>
              <a:t>: </a:t>
            </a:r>
            <a:r>
              <a:rPr lang="de-DE" dirty="0" err="1"/>
              <a:t>Elasticity</a:t>
            </a:r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8A657A-CD8B-984B-B483-C53690E58C0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elasticity</a:t>
            </a:r>
            <a:r>
              <a:rPr lang="de-DE" dirty="0"/>
              <a:t>,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degree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effective</a:t>
            </a:r>
            <a:r>
              <a:rPr lang="de-DE" dirty="0"/>
              <a:t> </a:t>
            </a:r>
            <a:r>
              <a:rPr lang="de-DE" dirty="0" err="1"/>
              <a:t>desire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something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changes</a:t>
            </a:r>
            <a:endParaRPr lang="de-DE" dirty="0"/>
          </a:p>
          <a:p>
            <a:r>
              <a:rPr lang="de-DE" dirty="0"/>
              <a:t>in </a:t>
            </a:r>
            <a:r>
              <a:rPr lang="de-DE" dirty="0" err="1"/>
              <a:t>general</a:t>
            </a:r>
            <a:r>
              <a:rPr lang="de-DE" dirty="0"/>
              <a:t>,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desire</a:t>
            </a:r>
            <a:r>
              <a:rPr lang="de-DE" dirty="0"/>
              <a:t> </a:t>
            </a:r>
            <a:r>
              <a:rPr lang="de-DE" dirty="0" err="1"/>
              <a:t>things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things</a:t>
            </a:r>
            <a:r>
              <a:rPr lang="de-DE" dirty="0"/>
              <a:t> </a:t>
            </a:r>
            <a:r>
              <a:rPr lang="de-DE" dirty="0" err="1"/>
              <a:t>become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expensive</a:t>
            </a:r>
          </a:p>
        </p:txBody>
      </p:sp>
    </p:spTree>
    <p:extLst>
      <p:ext uri="{BB962C8B-B14F-4D97-AF65-F5344CB8AC3E}">
        <p14:creationId xmlns:p14="http://schemas.microsoft.com/office/powerpoint/2010/main" val="922656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3456F-A71E-914D-9610-33FD66A05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Recap</a:t>
            </a:r>
            <a:r>
              <a:rPr lang="de-DE" dirty="0"/>
              <a:t>: </a:t>
            </a:r>
            <a:r>
              <a:rPr lang="de-DE" dirty="0" err="1"/>
              <a:t>Elesticity</a:t>
            </a:r>
            <a:r>
              <a:rPr lang="de-DE" dirty="0"/>
              <a:t> | </a:t>
            </a:r>
            <a:r>
              <a:rPr lang="de-DE" dirty="0" err="1"/>
              <a:t>Perfectly</a:t>
            </a:r>
            <a:r>
              <a:rPr lang="de-DE" dirty="0"/>
              <a:t> </a:t>
            </a:r>
            <a:r>
              <a:rPr lang="de-DE" dirty="0" err="1"/>
              <a:t>Elastic</a:t>
            </a:r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8A657A-CD8B-984B-B483-C53690E58C0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demand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something</a:t>
            </a:r>
            <a:r>
              <a:rPr lang="de-DE" dirty="0"/>
              <a:t> will </a:t>
            </a:r>
            <a:r>
              <a:rPr lang="de-DE" dirty="0" err="1"/>
              <a:t>move</a:t>
            </a:r>
            <a:r>
              <a:rPr lang="de-DE" dirty="0"/>
              <a:t> </a:t>
            </a:r>
            <a:r>
              <a:rPr lang="de-DE" dirty="0" err="1"/>
              <a:t>proportionately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change</a:t>
            </a:r>
            <a:endParaRPr lang="de-DE" dirty="0"/>
          </a:p>
          <a:p>
            <a:r>
              <a:rPr lang="de-DE" dirty="0" err="1"/>
              <a:t>If</a:t>
            </a:r>
            <a:r>
              <a:rPr lang="de-DE" dirty="0"/>
              <a:t> a </a:t>
            </a:r>
            <a:r>
              <a:rPr lang="de-DE" dirty="0" err="1"/>
              <a:t>candy</a:t>
            </a:r>
            <a:r>
              <a:rPr lang="de-DE" dirty="0"/>
              <a:t> </a:t>
            </a:r>
            <a:r>
              <a:rPr lang="de-DE" dirty="0" err="1"/>
              <a:t>bar's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increases</a:t>
            </a:r>
            <a:r>
              <a:rPr lang="de-DE" dirty="0"/>
              <a:t> 5% </a:t>
            </a:r>
            <a:r>
              <a:rPr lang="de-DE" dirty="0" err="1"/>
              <a:t>then</a:t>
            </a:r>
            <a:r>
              <a:rPr lang="de-DE" dirty="0"/>
              <a:t> 5%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regular</a:t>
            </a:r>
            <a:r>
              <a:rPr lang="de-DE" dirty="0"/>
              <a:t> </a:t>
            </a:r>
            <a:r>
              <a:rPr lang="de-DE" dirty="0" err="1"/>
              <a:t>buyers</a:t>
            </a:r>
            <a:r>
              <a:rPr lang="de-DE" dirty="0"/>
              <a:t> will </a:t>
            </a:r>
            <a:r>
              <a:rPr lang="de-DE" dirty="0" err="1"/>
              <a:t>switch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/>
              <a:t>brand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6763E4-80EF-1247-A223-41A3259F4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8674" y="2199820"/>
            <a:ext cx="3962400" cy="440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74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3456F-A71E-914D-9610-33FD66A05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Recap</a:t>
            </a:r>
            <a:r>
              <a:rPr lang="de-DE" dirty="0"/>
              <a:t>: </a:t>
            </a:r>
            <a:r>
              <a:rPr lang="de-DE" dirty="0" err="1"/>
              <a:t>Elesticity</a:t>
            </a:r>
            <a:r>
              <a:rPr lang="de-DE" dirty="0"/>
              <a:t> | </a:t>
            </a:r>
            <a:r>
              <a:rPr lang="de-DE" dirty="0" err="1"/>
              <a:t>Inelastic</a:t>
            </a:r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8A657A-CD8B-984B-B483-C53690E58C0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Demand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something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significantly</a:t>
            </a:r>
            <a:r>
              <a:rPr lang="de-DE" dirty="0"/>
              <a:t> after a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increase</a:t>
            </a:r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, a </a:t>
            </a:r>
            <a:r>
              <a:rPr lang="de-DE" dirty="0" err="1"/>
              <a:t>consumer</a:t>
            </a:r>
            <a:r>
              <a:rPr lang="de-DE" dirty="0"/>
              <a:t> </a:t>
            </a:r>
            <a:r>
              <a:rPr lang="de-DE" dirty="0" err="1"/>
              <a:t>either</a:t>
            </a:r>
            <a:r>
              <a:rPr lang="de-DE" dirty="0"/>
              <a:t> </a:t>
            </a:r>
            <a:r>
              <a:rPr lang="de-DE" dirty="0" err="1"/>
              <a:t>needs</a:t>
            </a:r>
            <a:r>
              <a:rPr lang="de-DE" dirty="0"/>
              <a:t> a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motor</a:t>
            </a:r>
            <a:r>
              <a:rPr lang="de-DE" dirty="0"/>
              <a:t> </a:t>
            </a:r>
            <a:r>
              <a:rPr lang="de-DE" dirty="0" err="1"/>
              <a:t>oil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doesn't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D459CC-04A2-0348-B3DC-80A1FDEE8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8674" y="2141764"/>
            <a:ext cx="4201015" cy="45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20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3456F-A71E-914D-9610-33FD66A05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Recap</a:t>
            </a:r>
            <a:r>
              <a:rPr lang="de-DE" dirty="0"/>
              <a:t>: Market Equilibrium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5820AE-4EEE-0E4A-8170-0017882DF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89360"/>
            <a:ext cx="3870000" cy="4320000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4D21723-EE0D-A74B-A6FA-E07444D8626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/>
          <a:srcRect b="4447"/>
          <a:stretch/>
        </p:blipFill>
        <p:spPr>
          <a:xfrm>
            <a:off x="1115568" y="1989360"/>
            <a:ext cx="4253712" cy="4320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84803FE6-0281-324F-B34C-ECB0AAD3B198}"/>
                  </a:ext>
                </a:extLst>
              </p14:cNvPr>
              <p14:cNvContentPartPr/>
              <p14:nvPr/>
            </p14:nvContentPartPr>
            <p14:xfrm>
              <a:off x="4016083" y="3196723"/>
              <a:ext cx="1815120" cy="4791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84803FE6-0281-324F-B34C-ECB0AAD3B19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62443" y="3089083"/>
                <a:ext cx="1922760" cy="69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68B5D316-54B0-C844-A357-9DBE74D07A60}"/>
                  </a:ext>
                </a:extLst>
              </p14:cNvPr>
              <p14:cNvContentPartPr/>
              <p14:nvPr/>
            </p14:nvContentPartPr>
            <p14:xfrm>
              <a:off x="5515483" y="2923123"/>
              <a:ext cx="716760" cy="6350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68B5D316-54B0-C844-A357-9DBE74D07A6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461483" y="2815483"/>
                <a:ext cx="824400" cy="850680"/>
              </a:xfrm>
              <a:prstGeom prst="rect">
                <a:avLst/>
              </a:prstGeom>
            </p:spPr>
          </p:pic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E9DE2FD2-065D-DF46-BF93-EE53D99ECF07}"/>
              </a:ext>
            </a:extLst>
          </p:cNvPr>
          <p:cNvGrpSpPr/>
          <p:nvPr/>
        </p:nvGrpSpPr>
        <p:grpSpPr>
          <a:xfrm>
            <a:off x="7603843" y="4669843"/>
            <a:ext cx="888480" cy="635760"/>
            <a:chOff x="7603843" y="4669843"/>
            <a:chExt cx="888480" cy="635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88A6A89F-38FF-434C-9E9F-DF1ADA141B84}"/>
                    </a:ext>
                  </a:extLst>
                </p14:cNvPr>
                <p14:cNvContentPartPr/>
                <p14:nvPr/>
              </p14:nvContentPartPr>
              <p14:xfrm>
                <a:off x="7603843" y="4744723"/>
                <a:ext cx="712800" cy="5608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88A6A89F-38FF-434C-9E9F-DF1ADA141B8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594843" y="4735723"/>
                  <a:ext cx="730440" cy="5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E4FF2006-1CB0-CC4F-96E5-A28269DCE0C9}"/>
                    </a:ext>
                  </a:extLst>
                </p14:cNvPr>
                <p14:cNvContentPartPr/>
                <p14:nvPr/>
              </p14:nvContentPartPr>
              <p14:xfrm>
                <a:off x="8147803" y="4669843"/>
                <a:ext cx="344520" cy="1976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E4FF2006-1CB0-CC4F-96E5-A28269DCE0C9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8138803" y="4661203"/>
                  <a:ext cx="362160" cy="2152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918355463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DarkSeedLeftStep">
      <a:dk1>
        <a:srgbClr val="000000"/>
      </a:dk1>
      <a:lt1>
        <a:srgbClr val="FFFFFF"/>
      </a:lt1>
      <a:dk2>
        <a:srgbClr val="243A41"/>
      </a:dk2>
      <a:lt2>
        <a:srgbClr val="E3E8E2"/>
      </a:lt2>
      <a:accent1>
        <a:srgbClr val="CA35DB"/>
      </a:accent1>
      <a:accent2>
        <a:srgbClr val="833DCF"/>
      </a:accent2>
      <a:accent3>
        <a:srgbClr val="584FDF"/>
      </a:accent3>
      <a:accent4>
        <a:srgbClr val="2760CA"/>
      </a:accent4>
      <a:accent5>
        <a:srgbClr val="34B0D6"/>
      </a:accent5>
      <a:accent6>
        <a:srgbClr val="20B89C"/>
      </a:accent6>
      <a:hlink>
        <a:srgbClr val="3E89BB"/>
      </a:hlink>
      <a:folHlink>
        <a:srgbClr val="828282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952</Words>
  <Application>Microsoft Macintosh PowerPoint</Application>
  <PresentationFormat>Widescreen</PresentationFormat>
  <Paragraphs>101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Avenir Next LT Pro</vt:lpstr>
      <vt:lpstr>Calibri</vt:lpstr>
      <vt:lpstr>AccentBoxVTI</vt:lpstr>
      <vt:lpstr>Information security culture: A management perspective</vt:lpstr>
      <vt:lpstr>Agenda</vt:lpstr>
      <vt:lpstr>Introduction</vt:lpstr>
      <vt:lpstr>Recap: Scheins Cultural Dimensions</vt:lpstr>
      <vt:lpstr>Extension: The Knowledge Dimension</vt:lpstr>
      <vt:lpstr>Recap: Elasticity</vt:lpstr>
      <vt:lpstr>Recap: Elesticity | Perfectly Elastic</vt:lpstr>
      <vt:lpstr>Recap: Elesticity | Inelastic</vt:lpstr>
      <vt:lpstr>Recap: Market Equilibrium </vt:lpstr>
      <vt:lpstr>The Model/ Framework</vt:lpstr>
      <vt:lpstr>The Model/ Framework</vt:lpstr>
      <vt:lpstr>Interpretations (1)</vt:lpstr>
      <vt:lpstr>Interpretations (2)</vt:lpstr>
      <vt:lpstr>Interpretations (3)</vt:lpstr>
      <vt:lpstr>Interpretations (4)</vt:lpstr>
      <vt:lpstr>Interpretations (5)</vt:lpstr>
      <vt:lpstr>The Model/ Framework</vt:lpstr>
      <vt:lpstr> Critics/ Further Research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security culture: A management perspective</dc:title>
  <dc:creator>Tobias Köcher - dotSource GmbH</dc:creator>
  <cp:lastModifiedBy>Tobias Köcher - dotSource GmbH</cp:lastModifiedBy>
  <cp:revision>3</cp:revision>
  <dcterms:created xsi:type="dcterms:W3CDTF">2020-07-14T16:37:46Z</dcterms:created>
  <dcterms:modified xsi:type="dcterms:W3CDTF">2020-07-14T17:17:22Z</dcterms:modified>
</cp:coreProperties>
</file>