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da61b9589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da61b9589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da61b9589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da61b9589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da61b95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da61b958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da61b958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da61b958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da61b958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da61b958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c41c1d99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c41c1d99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8c41c1d993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8c41c1d993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c41c1d99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c41c1d99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A Blueprint for a Pan-European Cyber Incident Analysis System</a:t>
            </a:r>
            <a:endParaRPr sz="58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200" dirty="0"/>
              <a:t>Cyber Security </a:t>
            </a:r>
            <a:r>
              <a:rPr lang="de-DE" sz="2200" dirty="0"/>
              <a:t>Group 2 </a:t>
            </a:r>
            <a:r>
              <a:rPr lang="de" sz="2200" dirty="0"/>
              <a:t>Case 2</a:t>
            </a:r>
            <a:endParaRPr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/>
              <a:t>INDUSTRIAL CONTROL SYSTEMS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de" dirty="0"/>
              <a:t>Industrial control systems are affected by cyber attacks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de" dirty="0"/>
              <a:t>Protection: security mechanisms which do not only use the information from their owen systems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de" dirty="0"/>
              <a:t>Information sharing becoming essential to properly derive suitable countermeasures in case</a:t>
            </a:r>
            <a:endParaRPr dirty="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de" dirty="0"/>
              <a:t>of threat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dirty="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</a:endParaRPr>
          </a:p>
          <a:p>
            <a:pPr marL="137160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/>
              <a:t>INDUSTRIAL CONTROL SYSTEMS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de" dirty="0"/>
              <a:t>Outline:</a:t>
            </a:r>
          </a:p>
          <a:p>
            <a:pPr marL="5969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de" dirty="0"/>
          </a:p>
          <a:p>
            <a:pPr marL="939800" lvl="0" algn="l" rtl="0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de" dirty="0"/>
              <a:t>the applicable use-cases</a:t>
            </a:r>
          </a:p>
          <a:p>
            <a:pPr marL="939800" lvl="0" algn="l" rtl="0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endParaRPr lang="de" dirty="0"/>
          </a:p>
          <a:p>
            <a:pPr marL="939800" lvl="0" algn="l" rtl="0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de" dirty="0"/>
              <a:t>the architectural blocks and interfaces</a:t>
            </a:r>
          </a:p>
          <a:p>
            <a:pPr marL="939800" lvl="0" algn="l" rtl="0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endParaRPr lang="en-US" dirty="0"/>
          </a:p>
          <a:p>
            <a:pPr marL="939800" lvl="0" algn="l" rtl="0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en-US" dirty="0"/>
              <a:t>the process and data flows of a pan-European cooperative system for cyber incident analysis </a:t>
            </a:r>
            <a:r>
              <a:rPr lang="de-DE" dirty="0"/>
              <a:t>i</a:t>
            </a:r>
            <a:r>
              <a:rPr lang="de" dirty="0"/>
              <a:t>n CIs</a:t>
            </a:r>
            <a:endParaRPr dirty="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</a:endParaRPr>
          </a:p>
          <a:p>
            <a:pPr marL="137160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CYBER INCIDENT ANALYSIS SYSTEM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/>
              <a:t>Illustrative Use Case: </a:t>
            </a:r>
            <a:endParaRPr b="1" dirty="0"/>
          </a:p>
          <a:p>
            <a:pPr marL="425450" indent="-285750">
              <a:spcBef>
                <a:spcPts val="1600"/>
              </a:spcBef>
              <a:buSzPts val="1400"/>
            </a:pPr>
            <a:r>
              <a:rPr lang="de" sz="1400" dirty="0"/>
              <a:t>Scenario: an attack targeting gas distribution infrastructures in Europe, operated by Wonderland Gas Networks (WGN)</a:t>
            </a:r>
            <a:endParaRPr sz="1400" dirty="0"/>
          </a:p>
          <a:p>
            <a:pPr marL="425450" indent="-285750">
              <a:buSzPts val="1400"/>
            </a:pPr>
            <a:r>
              <a:rPr lang="de" sz="1400" dirty="0"/>
              <a:t>in order to destabilize the country’s political and economic situation, a group of experts aims to disrupt power and gas supply  in CountryX through blocking the gas supply</a:t>
            </a:r>
            <a:endParaRPr sz="1400" dirty="0"/>
          </a:p>
          <a:p>
            <a:pPr marL="425450" indent="-285750">
              <a:buSzPts val="1400"/>
            </a:pPr>
            <a:r>
              <a:rPr lang="de" sz="1400" dirty="0"/>
              <a:t>Approach: 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de" dirty="0"/>
              <a:t>Acquiring information about the structure of CountryX’s gas supply network, protocols and devices used,Supervisory Control and Data Acquisition (SCADA) and ICS details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de" dirty="0"/>
              <a:t>Managing to embed malicious code into a legit update package on the vendors servers, which get downloaded by WGN and other customers of the compromised vendor.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de" dirty="0"/>
              <a:t>Manipulating gas valves affecting the business continuity and causing budget loss &amp; malware fakes signals, so that the operator stays uninformed about the emergency until it becomes inevitable.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CYBER INCIDENT ANALYSIS SYSTEM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This attack could be prevented</a:t>
            </a:r>
            <a:endParaRPr dirty="0"/>
          </a:p>
          <a:p>
            <a:pPr>
              <a:spcBef>
                <a:spcPts val="1600"/>
              </a:spcBef>
            </a:pPr>
            <a:r>
              <a:rPr lang="de" dirty="0"/>
              <a:t>if both WGN and the ICS vendor participated in ECOSSIAN and exchanged threat information with the corresponding N-SOC 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 sz="1600" dirty="0"/>
              <a:t>With an early warning of the N-SOC, the ICS vendor could have ﬁxed the vulnerability </a:t>
            </a:r>
            <a:endParaRPr sz="16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 sz="1600" dirty="0"/>
              <a:t>With participation in ECOSSIAN - deployment sensors on its crucial infrastructure components is possible - the sensors would be connected to the company’s O-SOC through separate protected channels, allowing for real-time situational awareness</a:t>
            </a:r>
            <a:endParaRPr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DERIVED REQUIREMENTS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The proposed system needs to fulﬁl a number of </a:t>
            </a:r>
            <a:r>
              <a:rPr lang="de" b="1" dirty="0"/>
              <a:t>technical requirements </a:t>
            </a:r>
            <a:r>
              <a:rPr lang="de" dirty="0"/>
              <a:t>to provide effective analytical functionalities, e.g.:</a:t>
            </a:r>
            <a:endParaRPr dirty="0"/>
          </a:p>
          <a:p>
            <a:pPr marL="425450" indent="-285750">
              <a:spcBef>
                <a:spcPts val="1600"/>
              </a:spcBef>
              <a:buSzPts val="1400"/>
            </a:pPr>
            <a:r>
              <a:rPr lang="de" sz="1600" dirty="0"/>
              <a:t>Use of open interfaces and data formats to allow comprehensive investigation of relevant incident information collected from different sources at different layers</a:t>
            </a:r>
            <a:endParaRPr sz="1600" dirty="0"/>
          </a:p>
          <a:p>
            <a:pPr marL="425450" indent="-285750">
              <a:buSzPts val="1400"/>
            </a:pPr>
            <a:r>
              <a:rPr lang="de" sz="1600" dirty="0"/>
              <a:t>Data sharing functionalities must be in place to enable: i) the CI operators to report cyber incidents and relevant data to the N-SOC and ii) the N-SOC to distribute advisories and mitigation strategies to the different concerned CIs.</a:t>
            </a:r>
            <a:endParaRPr sz="1600" dirty="0"/>
          </a:p>
          <a:p>
            <a:pPr marL="425450" indent="-285750">
              <a:buSzPts val="1400"/>
            </a:pPr>
            <a:r>
              <a:rPr lang="de" sz="1600" dirty="0"/>
              <a:t>Human involvement is crucial in handling incident reports and making decision about possible applicable solutions. - A user interface must provide sufﬁcient content presentation and reporting capabilities (e.g. dashboards, data querying, ﬁltering, etc.), to support operators’ visual analysis and decision making.</a:t>
            </a:r>
            <a:endParaRPr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ECOSSIAN ecosystem</a:t>
            </a:r>
            <a:endParaRPr/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200" y="1294749"/>
            <a:ext cx="8367599" cy="361097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311700" y="1076275"/>
            <a:ext cx="8520600" cy="9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b="1">
                <a:highlight>
                  <a:srgbClr val="FFFF00"/>
                </a:highlight>
              </a:rPr>
              <a:t>The incident handling process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/>
              <a:t>ECOSSIAN ecosystem</a:t>
            </a:r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311700" y="1241975"/>
            <a:ext cx="8520600" cy="3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b="1" dirty="0"/>
              <a:t>Acquisition</a:t>
            </a:r>
            <a:r>
              <a:rPr lang="de" dirty="0"/>
              <a:t>: occurs from several data sources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b="1" dirty="0"/>
              <a:t>Processing</a:t>
            </a:r>
            <a:r>
              <a:rPr lang="de" dirty="0"/>
              <a:t>: veriﬁcation of completeness, consistency and redundancy of reports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b="1" dirty="0"/>
              <a:t>Aggregation</a:t>
            </a:r>
            <a:r>
              <a:rPr lang="de" dirty="0"/>
              <a:t>: identifying entries in the Issue Meta-Data Repository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b="1" dirty="0"/>
              <a:t>Analysis</a:t>
            </a:r>
            <a:r>
              <a:rPr lang="de" dirty="0"/>
              <a:t>: automatically / expert team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b="1" dirty="0"/>
              <a:t>Evaluation</a:t>
            </a:r>
            <a:r>
              <a:rPr lang="de" dirty="0"/>
              <a:t>: provides Situational Awareness of the monitored infrastructures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b="1" dirty="0"/>
              <a:t>Mitigation</a:t>
            </a:r>
            <a:r>
              <a:rPr lang="de" dirty="0"/>
              <a:t>: provide real-time response against running attacks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b="1" dirty="0"/>
              <a:t>Visualization</a:t>
            </a:r>
            <a:r>
              <a:rPr lang="de" dirty="0"/>
              <a:t>: supports N-SOC operators by informing them about every reported issue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CONCLUSION</a:t>
            </a:r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de" dirty="0"/>
              <a:t>Model for comprehensive cross-organizational cyber incident analysis</a:t>
            </a: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endParaRPr dirty="0"/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dirty="0"/>
              <a:t>The proposed approach describes a Pan-European cooperative analysis system for critical infrastructures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" dirty="0"/>
              <a:t>→ Ensure a high common level of </a:t>
            </a:r>
            <a:r>
              <a:rPr lang="de" b="1" dirty="0"/>
              <a:t>network and information security</a:t>
            </a:r>
            <a:r>
              <a:rPr lang="de" dirty="0"/>
              <a:t> across the Union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Microsoft Office PowerPoint</Application>
  <PresentationFormat>On-screen Show (16:9)</PresentationFormat>
  <Paragraphs>59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Simple Light</vt:lpstr>
      <vt:lpstr>A Blueprint for a Pan-European Cyber Incident Analysis System</vt:lpstr>
      <vt:lpstr>INDUSTRIAL CONTROL SYSTEMS</vt:lpstr>
      <vt:lpstr>INDUSTRIAL CONTROL SYSTEMS</vt:lpstr>
      <vt:lpstr>CYBER INCIDENT ANALYSIS SYSTEM</vt:lpstr>
      <vt:lpstr>CYBER INCIDENT ANALYSIS SYSTEM </vt:lpstr>
      <vt:lpstr>DERIVED REQUIREMENTS</vt:lpstr>
      <vt:lpstr>ECOSSIAN ecosystem</vt:lpstr>
      <vt:lpstr>ECOSSIAN ecosystem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Blueprint for a Pan-European Cyber Incident Analysis System</dc:title>
  <dc:creator>barrera95</dc:creator>
  <cp:lastModifiedBy>Juan Barrera</cp:lastModifiedBy>
  <cp:revision>2</cp:revision>
  <dcterms:modified xsi:type="dcterms:W3CDTF">2020-07-22T03:19:21Z</dcterms:modified>
</cp:coreProperties>
</file>