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64" r:id="rId4"/>
    <p:sldId id="268" r:id="rId5"/>
    <p:sldId id="261" r:id="rId6"/>
    <p:sldId id="265" r:id="rId7"/>
    <p:sldId id="269" r:id="rId8"/>
    <p:sldId id="262" r:id="rId9"/>
    <p:sldId id="267" r:id="rId10"/>
    <p:sldId id="270" r:id="rId11"/>
    <p:sldId id="271" r:id="rId12"/>
  </p:sldIdLst>
  <p:sldSz cx="12192000" cy="6858000"/>
  <p:notesSz cx="6858000" cy="9144000"/>
  <p:custDataLst>
    <p:tags r:id="rId1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lgemeins Infos SHB/STW" id="{67EE7CA1-D866-4179-919C-C92CFBFB05EF}">
          <p14:sldIdLst>
            <p14:sldId id="256"/>
            <p14:sldId id="260"/>
            <p14:sldId id="264"/>
            <p14:sldId id="268"/>
            <p14:sldId id="261"/>
            <p14:sldId id="265"/>
            <p14:sldId id="269"/>
            <p14:sldId id="262"/>
            <p14:sldId id="267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napp, Isabelle" initials="KI" lastIdx="2" clrIdx="0">
    <p:extLst>
      <p:ext uri="{19B8F6BF-5375-455C-9EA6-DF929625EA0E}">
        <p15:presenceInfo xmlns:p15="http://schemas.microsoft.com/office/powerpoint/2012/main" userId="S-1-5-21-3067003974-582034325-719204433-88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C"/>
    <a:srgbClr val="55585E"/>
    <a:srgbClr val="E5F1F7"/>
    <a:srgbClr val="B1D4E5"/>
    <a:srgbClr val="53ABC9"/>
    <a:srgbClr val="007BA4"/>
    <a:srgbClr val="AAABAA"/>
    <a:srgbClr val="AF191C"/>
    <a:srgbClr val="036291"/>
    <a:srgbClr val="006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1FE207-4C18-4FE8-B427-EA6FD1F03F0B}" v="2198" dt="2020-07-20T13:36:24.749"/>
    <p1510:client id="{32CF0049-A796-4E21-81FC-6E6807E1577B}" v="91" dt="2020-07-20T09:54:10.59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0C848-22CA-4E7B-BE7E-BBF347C9211C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E757F-13A7-442E-9FF9-E14F924B9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872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8E905-8609-8841-A328-7DC8E97948BB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5AD43-3B88-BA4F-B0E8-CBE470DA1D9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053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5AD43-3B88-BA4F-B0E8-CBE470DA1D9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643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auf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49DD370-FFBA-4CFB-AC5F-73F4B50FD3E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21023" y="3981115"/>
            <a:ext cx="5829482" cy="1670176"/>
          </a:xfrm>
          <a:prstGeom prst="rect">
            <a:avLst/>
          </a:prstGeom>
        </p:spPr>
        <p:txBody>
          <a:bodyPr wrap="none"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60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5824331" y="2852936"/>
            <a:ext cx="5188225" cy="29432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1889125" y="1928813"/>
            <a:ext cx="3144838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2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407368" y="3001963"/>
            <a:ext cx="4573795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07369" y="1700808"/>
            <a:ext cx="6837363" cy="755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17"/>
          <p:cNvSpPr>
            <a:spLocks noGrp="1"/>
          </p:cNvSpPr>
          <p:nvPr>
            <p:ph type="body" sz="quarter" idx="14"/>
          </p:nvPr>
        </p:nvSpPr>
        <p:spPr>
          <a:xfrm>
            <a:off x="5393687" y="3001963"/>
            <a:ext cx="4573795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3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407368" y="3001963"/>
            <a:ext cx="3600450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6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07988" y="1700808"/>
            <a:ext cx="6837363" cy="755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7" name="Textplatzhalter 17"/>
          <p:cNvSpPr>
            <a:spLocks noGrp="1"/>
          </p:cNvSpPr>
          <p:nvPr>
            <p:ph type="body" sz="quarter" idx="14"/>
          </p:nvPr>
        </p:nvSpPr>
        <p:spPr>
          <a:xfrm>
            <a:off x="4229560" y="3001963"/>
            <a:ext cx="3600450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5"/>
          </p:nvPr>
        </p:nvSpPr>
        <p:spPr>
          <a:xfrm>
            <a:off x="8051752" y="3001963"/>
            <a:ext cx="3600450" cy="321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, 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/>
          <p:cNvSpPr>
            <a:spLocks noGrp="1"/>
          </p:cNvSpPr>
          <p:nvPr>
            <p:ph type="pic" sz="quarter" idx="10"/>
          </p:nvPr>
        </p:nvSpPr>
        <p:spPr>
          <a:xfrm>
            <a:off x="408569" y="2060847"/>
            <a:ext cx="3451754" cy="347206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Bildplatzhalter 15"/>
          <p:cNvSpPr>
            <a:spLocks noGrp="1"/>
          </p:cNvSpPr>
          <p:nvPr>
            <p:ph type="pic" sz="quarter" idx="11"/>
          </p:nvPr>
        </p:nvSpPr>
        <p:spPr>
          <a:xfrm>
            <a:off x="8405976" y="2060848"/>
            <a:ext cx="3451062" cy="347206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4155014" y="2060847"/>
            <a:ext cx="3956271" cy="34720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 panose="020B0604020202020204" pitchFamily="34" charset="0"/>
              <a:buNone/>
            </a:pPr>
            <a:endParaRPr lang="de-DE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600531" y="3736032"/>
            <a:ext cx="3065234" cy="10271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4600532" y="2708920"/>
            <a:ext cx="3065234" cy="10271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grid, 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5"/>
          <p:cNvSpPr>
            <a:spLocks noGrp="1"/>
          </p:cNvSpPr>
          <p:nvPr>
            <p:ph type="pic" sz="quarter" idx="10"/>
          </p:nvPr>
        </p:nvSpPr>
        <p:spPr>
          <a:xfrm>
            <a:off x="0" y="1090016"/>
            <a:ext cx="2783799" cy="27493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0" name="Bildplatzhalter 15"/>
          <p:cNvSpPr>
            <a:spLocks noGrp="1"/>
          </p:cNvSpPr>
          <p:nvPr>
            <p:ph type="pic" sz="quarter" idx="11"/>
          </p:nvPr>
        </p:nvSpPr>
        <p:spPr>
          <a:xfrm>
            <a:off x="3064042" y="1090015"/>
            <a:ext cx="2783799" cy="27493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1" name="Bildplatzhalter 15"/>
          <p:cNvSpPr>
            <a:spLocks noGrp="1"/>
          </p:cNvSpPr>
          <p:nvPr>
            <p:ph type="pic" sz="quarter" idx="12"/>
          </p:nvPr>
        </p:nvSpPr>
        <p:spPr>
          <a:xfrm>
            <a:off x="3064042" y="4098924"/>
            <a:ext cx="2783799" cy="27590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2" name="Bildplatzhalter 15"/>
          <p:cNvSpPr>
            <a:spLocks noGrp="1"/>
          </p:cNvSpPr>
          <p:nvPr>
            <p:ph type="pic" sz="quarter" idx="13"/>
          </p:nvPr>
        </p:nvSpPr>
        <p:spPr>
          <a:xfrm>
            <a:off x="-167" y="4098925"/>
            <a:ext cx="2783799" cy="27590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7008813" y="1868488"/>
            <a:ext cx="4184650" cy="12724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25" name="Textplatzhalter 17"/>
          <p:cNvSpPr>
            <a:spLocks noGrp="1"/>
          </p:cNvSpPr>
          <p:nvPr>
            <p:ph type="body" sz="quarter" idx="15"/>
          </p:nvPr>
        </p:nvSpPr>
        <p:spPr>
          <a:xfrm>
            <a:off x="7008363" y="3573553"/>
            <a:ext cx="4184542" cy="24893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bild, 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15"/>
          <p:cNvSpPr>
            <a:spLocks noGrp="1"/>
          </p:cNvSpPr>
          <p:nvPr>
            <p:ph type="pic" sz="quarter" idx="10"/>
          </p:nvPr>
        </p:nvSpPr>
        <p:spPr>
          <a:xfrm>
            <a:off x="0" y="1098628"/>
            <a:ext cx="12192000" cy="27590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17"/>
          <p:cNvSpPr>
            <a:spLocks noGrp="1"/>
          </p:cNvSpPr>
          <p:nvPr>
            <p:ph type="body" sz="quarter" idx="15"/>
          </p:nvPr>
        </p:nvSpPr>
        <p:spPr>
          <a:xfrm>
            <a:off x="746710" y="4909930"/>
            <a:ext cx="5228811" cy="14709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17"/>
          <p:cNvSpPr>
            <a:spLocks noGrp="1"/>
          </p:cNvSpPr>
          <p:nvPr>
            <p:ph type="body" sz="quarter" idx="16"/>
          </p:nvPr>
        </p:nvSpPr>
        <p:spPr>
          <a:xfrm>
            <a:off x="6193354" y="4909930"/>
            <a:ext cx="5228811" cy="14709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n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746710" y="4077072"/>
            <a:ext cx="4302367" cy="6834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8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gri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98783" y="1080120"/>
            <a:ext cx="4134680" cy="310100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a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sz="quarter" idx="11" hasCustomPrompt="1"/>
          </p:nvPr>
        </p:nvSpPr>
        <p:spPr>
          <a:xfrm>
            <a:off x="4094923" y="1080931"/>
            <a:ext cx="4552121" cy="381662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a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2" hasCustomPrompt="1"/>
          </p:nvPr>
        </p:nvSpPr>
        <p:spPr>
          <a:xfrm>
            <a:off x="-616224" y="4353338"/>
            <a:ext cx="4552121" cy="38166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a</a:t>
            </a:r>
          </a:p>
        </p:txBody>
      </p:sp>
      <p:sp>
        <p:nvSpPr>
          <p:cNvPr id="13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4094923" y="5088834"/>
            <a:ext cx="4552121" cy="310100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a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8806071" y="1080931"/>
            <a:ext cx="3558209" cy="580445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a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Diagram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grammplatzhalter 2"/>
          <p:cNvSpPr>
            <a:spLocks noGrp="1"/>
          </p:cNvSpPr>
          <p:nvPr>
            <p:ph type="chart" sz="quarter" idx="12"/>
          </p:nvPr>
        </p:nvSpPr>
        <p:spPr>
          <a:xfrm>
            <a:off x="4571516" y="2206625"/>
            <a:ext cx="6003717" cy="41930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Diagramm durch Klicken auf Symbol hinzufügen</a:t>
            </a:r>
          </a:p>
        </p:txBody>
      </p:sp>
      <p:sp>
        <p:nvSpPr>
          <p:cNvPr id="11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407988" y="1700213"/>
            <a:ext cx="3144838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ellenplatzhalter 2"/>
          <p:cNvSpPr>
            <a:spLocks noGrp="1"/>
          </p:cNvSpPr>
          <p:nvPr>
            <p:ph type="tbl" sz="quarter" idx="10"/>
          </p:nvPr>
        </p:nvSpPr>
        <p:spPr>
          <a:xfrm>
            <a:off x="1768681" y="1700212"/>
            <a:ext cx="8687286" cy="475280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Tabelle durch Klicken auf Symbol hinzufügen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Beschreibu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ellenplatzhalter 2"/>
          <p:cNvSpPr>
            <a:spLocks noGrp="1"/>
          </p:cNvSpPr>
          <p:nvPr>
            <p:ph type="tbl" sz="quarter" idx="10"/>
          </p:nvPr>
        </p:nvSpPr>
        <p:spPr>
          <a:xfrm>
            <a:off x="408804" y="1700212"/>
            <a:ext cx="7164304" cy="475280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Tabelle durch Klicken auf Symbol hinzufügen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19"/>
          </p:nvPr>
        </p:nvSpPr>
        <p:spPr>
          <a:xfrm>
            <a:off x="7955687" y="3094892"/>
            <a:ext cx="3415698" cy="3358128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4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7955687" y="2132856"/>
            <a:ext cx="3144838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9"/>
          <p:cNvSpPr>
            <a:spLocks noGrp="1"/>
          </p:cNvSpPr>
          <p:nvPr>
            <p:ph type="body" sz="quarter" idx="11"/>
          </p:nvPr>
        </p:nvSpPr>
        <p:spPr>
          <a:xfrm>
            <a:off x="407988" y="1331233"/>
            <a:ext cx="7920260" cy="61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u="none">
                <a:solidFill>
                  <a:schemeClr val="tx2"/>
                </a:solidFill>
                <a:latin typeface="+mj-lt"/>
                <a:ea typeface="DINOT" charset="0"/>
                <a:cs typeface="DINOT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2387328"/>
            <a:ext cx="11232628" cy="392139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21343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edienplatzhalter 30"/>
          <p:cNvSpPr>
            <a:spLocks noGrp="1"/>
          </p:cNvSpPr>
          <p:nvPr>
            <p:ph type="media" sz="quarter" idx="10"/>
          </p:nvPr>
        </p:nvSpPr>
        <p:spPr>
          <a:xfrm>
            <a:off x="1" y="1080932"/>
            <a:ext cx="12192000" cy="580445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Bild mit Beschreibu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half" idx="15"/>
          </p:nvPr>
        </p:nvSpPr>
        <p:spPr>
          <a:xfrm>
            <a:off x="408441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8"/>
          </p:nvPr>
        </p:nvSpPr>
        <p:spPr>
          <a:xfrm>
            <a:off x="3358023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9"/>
          </p:nvPr>
        </p:nvSpPr>
        <p:spPr>
          <a:xfrm>
            <a:off x="6307605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257187" y="3961720"/>
            <a:ext cx="2599850" cy="248242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23"/>
          </p:nvPr>
        </p:nvSpPr>
        <p:spPr>
          <a:xfrm>
            <a:off x="407988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24"/>
          </p:nvPr>
        </p:nvSpPr>
        <p:spPr>
          <a:xfrm>
            <a:off x="3344830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25"/>
          </p:nvPr>
        </p:nvSpPr>
        <p:spPr>
          <a:xfrm>
            <a:off x="6307616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26"/>
          </p:nvPr>
        </p:nvSpPr>
        <p:spPr>
          <a:xfrm>
            <a:off x="9257198" y="1700213"/>
            <a:ext cx="2600304" cy="173879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7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alten mit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15"/>
          </p:nvPr>
        </p:nvSpPr>
        <p:spPr>
          <a:xfrm>
            <a:off x="407988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8"/>
          </p:nvPr>
        </p:nvSpPr>
        <p:spPr>
          <a:xfrm>
            <a:off x="3357570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9"/>
          </p:nvPr>
        </p:nvSpPr>
        <p:spPr>
          <a:xfrm>
            <a:off x="6307152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1"/>
          </p:nvPr>
        </p:nvSpPr>
        <p:spPr>
          <a:xfrm>
            <a:off x="9256734" y="2562225"/>
            <a:ext cx="2600304" cy="360362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D8BD043-006E-4ACE-A4F3-790FDDE5DCB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98232" y="1700213"/>
            <a:ext cx="2610059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</a:t>
            </a:r>
          </a:p>
          <a:p>
            <a:pPr lvl="0"/>
            <a:r>
              <a:rPr lang="de-DE"/>
              <a:t>BEARBEITEN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20016FA-C013-47C5-ACA5-DC04A1782DD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357569" y="1700213"/>
            <a:ext cx="2600304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</a:t>
            </a:r>
          </a:p>
          <a:p>
            <a:pPr lvl="0"/>
            <a:r>
              <a:rPr lang="de-DE"/>
              <a:t>BEARBEITEN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36A78D55-410F-46A1-924A-43C720D174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7150" y="1700213"/>
            <a:ext cx="2600304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</a:t>
            </a:r>
          </a:p>
          <a:p>
            <a:pPr lvl="0"/>
            <a:r>
              <a:rPr lang="de-DE"/>
              <a:t>BEARBEITEN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E4656E0-F277-48BA-B8C4-3BD7226F21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56730" y="1700213"/>
            <a:ext cx="2600307" cy="576262"/>
          </a:xfrm>
          <a:prstGeom prst="rect">
            <a:avLst/>
          </a:prstGeom>
        </p:spPr>
        <p:txBody>
          <a:bodyPr wrap="none" lIns="36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cap="none" spc="0" baseline="0">
                <a:solidFill>
                  <a:schemeClr val="tx2"/>
                </a:solidFill>
                <a:latin typeface="DINOT-Medium" panose="0200050303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</a:t>
            </a:r>
          </a:p>
          <a:p>
            <a:pPr lvl="0"/>
            <a:r>
              <a:rPr lang="de-DE"/>
              <a:t>BEARBEITEN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2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Bild, 1x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75920" y="4257697"/>
            <a:ext cx="6481118" cy="209806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22"/>
          </p:nvPr>
        </p:nvSpPr>
        <p:spPr>
          <a:xfrm>
            <a:off x="407988" y="1700212"/>
            <a:ext cx="5760020" cy="209806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Bildplatzhalter 18"/>
          <p:cNvSpPr>
            <a:spLocks noGrp="1"/>
          </p:cNvSpPr>
          <p:nvPr>
            <p:ph type="pic" sz="quarter" idx="23"/>
          </p:nvPr>
        </p:nvSpPr>
        <p:spPr>
          <a:xfrm>
            <a:off x="407988" y="4257697"/>
            <a:ext cx="4535884" cy="209806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18"/>
          <p:cNvSpPr>
            <a:spLocks noGrp="1"/>
          </p:cNvSpPr>
          <p:nvPr>
            <p:ph type="pic" sz="quarter" idx="24"/>
          </p:nvPr>
        </p:nvSpPr>
        <p:spPr>
          <a:xfrm>
            <a:off x="6600056" y="1700212"/>
            <a:ext cx="5256982" cy="209806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2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78D696-2257-42AF-8F17-06EFE1DD7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8560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943872" y="1556792"/>
            <a:ext cx="6696744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407989" y="1556792"/>
            <a:ext cx="4103836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8810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546041"/>
            <a:ext cx="6696744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7536160" y="1546041"/>
            <a:ext cx="4103836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9314336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07988" y="1546041"/>
            <a:ext cx="5543996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6312024" y="1546040"/>
            <a:ext cx="5399980" cy="4751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92212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6276640" y="1546041"/>
            <a:ext cx="5580000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8"/>
          </p:nvPr>
        </p:nvSpPr>
        <p:spPr>
          <a:xfrm>
            <a:off x="407988" y="1546041"/>
            <a:ext cx="5580000" cy="47519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262438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eadline,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0" y="1052736"/>
            <a:ext cx="12192000" cy="58052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014919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5609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Bild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414884" y="2106776"/>
            <a:ext cx="2578100" cy="478935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5"/>
          <p:cNvSpPr>
            <a:spLocks noGrp="1"/>
          </p:cNvSpPr>
          <p:nvPr>
            <p:ph type="pic" sz="quarter" idx="11"/>
          </p:nvPr>
        </p:nvSpPr>
        <p:spPr>
          <a:xfrm>
            <a:off x="3248025" y="1087445"/>
            <a:ext cx="2578100" cy="478935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7128537" y="3462727"/>
            <a:ext cx="3904224" cy="2972945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8537" y="2106776"/>
            <a:ext cx="3904224" cy="966209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 b="1" u="none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 auf 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21"/>
          </p:nvPr>
        </p:nvSpPr>
        <p:spPr>
          <a:xfrm>
            <a:off x="0" y="1083072"/>
            <a:ext cx="7478713" cy="580231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4810540" y="1398169"/>
            <a:ext cx="5783953" cy="2359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 panose="020B0604020202020204" pitchFamily="34" charset="0"/>
              <a:buNone/>
            </a:pPr>
            <a:endParaRPr lang="de-DE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5443587" y="2064423"/>
            <a:ext cx="4517858" cy="1027141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>
              <a:lnSpc>
                <a:spcPct val="100000"/>
              </a:lnSpc>
              <a:buFont typeface="Wingdings" panose="05000000000000000000" pitchFamily="2" charset="2"/>
              <a:buNone/>
              <a:defRPr sz="4000" b="1" u="none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9"/>
          </p:nvPr>
        </p:nvSpPr>
        <p:spPr>
          <a:xfrm>
            <a:off x="7911415" y="3953158"/>
            <a:ext cx="3765923" cy="237740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lnSpc>
                <a:spcPct val="120000"/>
              </a:lnSpc>
              <a:buFont typeface="Wingdings" panose="05000000000000000000" pitchFamily="2" charset="2"/>
              <a:buNone/>
              <a:defRPr sz="18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07988" y="543426"/>
            <a:ext cx="3219450" cy="3476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49238" marR="0" lvl="0" indent="-249238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2B2B2"/>
              </a:buClr>
              <a:buSzPct val="100000"/>
              <a:tabLst/>
              <a:defRPr/>
            </a:pPr>
            <a:r>
              <a:rPr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974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107576" y="-171400"/>
            <a:ext cx="12411634" cy="1260025"/>
          </a:xfrm>
          <a:prstGeom prst="rect">
            <a:avLst/>
          </a:prstGeom>
          <a:solidFill>
            <a:srgbClr val="4D4D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544" y="194980"/>
            <a:ext cx="1310742" cy="313200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11784632" y="6495147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92744BD-FF77-4313-A0F0-F1E268000803}" type="slidenum">
              <a:rPr lang="de-DE" sz="1000" smtClean="0">
                <a:solidFill>
                  <a:schemeClr val="tx2"/>
                </a:solidFill>
              </a:rPr>
              <a:t>‹#›</a:t>
            </a:fld>
            <a:endParaRPr lang="de-DE" sz="1000">
              <a:solidFill>
                <a:schemeClr val="tx2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10B190D-1E7C-4528-84DA-18D938C267B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182973"/>
            <a:ext cx="1732054" cy="55103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194334"/>
            <a:ext cx="1512168" cy="26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5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662" r:id="rId8"/>
    <p:sldLayoutId id="2147483663" r:id="rId9"/>
    <p:sldLayoutId id="2147483686" r:id="rId10"/>
    <p:sldLayoutId id="2147483688" r:id="rId11"/>
    <p:sldLayoutId id="2147483687" r:id="rId12"/>
    <p:sldLayoutId id="2147483689" r:id="rId13"/>
    <p:sldLayoutId id="2147483690" r:id="rId14"/>
    <p:sldLayoutId id="2147483691" r:id="rId15"/>
    <p:sldLayoutId id="2147483692" r:id="rId16"/>
    <p:sldLayoutId id="2147483694" r:id="rId17"/>
    <p:sldLayoutId id="2147483695" r:id="rId18"/>
    <p:sldLayoutId id="2147483761" r:id="rId19"/>
    <p:sldLayoutId id="2147483693" r:id="rId20"/>
    <p:sldLayoutId id="2147483696" r:id="rId21"/>
    <p:sldLayoutId id="2147483697" r:id="rId22"/>
    <p:sldLayoutId id="2147483762" r:id="rId23"/>
    <p:sldLayoutId id="2147483769" r:id="rId24"/>
  </p:sldLayoutIdLst>
  <p:hf hdr="0" ftr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000" b="0" i="0" kern="12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49238" indent="-249238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1pPr>
      <a:lvl2pPr marL="541338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2pPr>
      <a:lvl3pPr marL="804863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3pPr>
      <a:lvl4pPr marL="1074738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4pPr>
      <a:lvl5pPr marL="1439863" indent="-271463" algn="l" defTabSz="4572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rgbClr val="B2B2B2"/>
        </a:buClr>
        <a:buSzPct val="10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n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257" userDrawn="1">
          <p15:clr>
            <a:srgbClr val="F26B43"/>
          </p15:clr>
        </p15:guide>
        <p15:guide id="4" pos="7469">
          <p15:clr>
            <a:srgbClr val="F26B43"/>
          </p15:clr>
        </p15:guide>
        <p15:guide id="5" orient="horz" pos="346" userDrawn="1">
          <p15:clr>
            <a:srgbClr val="A4A3A4"/>
          </p15:clr>
        </p15:guide>
        <p15:guide id="7" orient="horz" pos="107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" Target="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" Target="slide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" Target="slide5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24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slide" Target="slide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slide" Target="slide5.xml"/><Relationship Id="rId5" Type="http://schemas.openxmlformats.org/officeDocument/2006/relationships/tags" Target="../tags/tag15.xml"/><Relationship Id="rId10" Type="http://schemas.openxmlformats.org/officeDocument/2006/relationships/slideLayout" Target="../slideLayouts/slideLayout24.xml"/><Relationship Id="rId4" Type="http://schemas.openxmlformats.org/officeDocument/2006/relationships/tags" Target="../tags/tag14.xml"/><Relationship Id="rId9" Type="http://schemas.openxmlformats.org/officeDocument/2006/relationships/tags" Target="../tags/tag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slide" Target="slide2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slide" Target="slide5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slide" Target="slide8.xml"/><Relationship Id="rId5" Type="http://schemas.openxmlformats.org/officeDocument/2006/relationships/tags" Target="../tags/tag24.xml"/><Relationship Id="rId10" Type="http://schemas.openxmlformats.org/officeDocument/2006/relationships/slideLayout" Target="../slideLayouts/slideLayout24.xml"/><Relationship Id="rId4" Type="http://schemas.openxmlformats.org/officeDocument/2006/relationships/tags" Target="../tags/tag23.xml"/><Relationship Id="rId9" Type="http://schemas.openxmlformats.org/officeDocument/2006/relationships/tags" Target="../tags/tag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754" y="720228"/>
            <a:ext cx="1310742" cy="31320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770574" y="3946748"/>
            <a:ext cx="5829482" cy="1670176"/>
          </a:xfrm>
        </p:spPr>
        <p:txBody>
          <a:bodyPr/>
          <a:lstStyle/>
          <a:p>
            <a:r>
              <a:rPr lang="en-US" sz="3600">
                <a:solidFill>
                  <a:schemeClr val="tx2"/>
                </a:solidFill>
              </a:rPr>
              <a:t>Introduction to the Economics of Cybersecurity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54"/>
          <a:stretch/>
        </p:blipFill>
        <p:spPr>
          <a:xfrm>
            <a:off x="6600057" y="724306"/>
            <a:ext cx="1649882" cy="40043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9696400" y="6447819"/>
            <a:ext cx="236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845B62A-680D-42E4-A22A-E1CA3316CB64}" type="datetime2">
              <a:rPr lang="de-DE" sz="1200" smtClean="0">
                <a:solidFill>
                  <a:schemeClr val="tx2"/>
                </a:solidFill>
              </a:rPr>
              <a:t>Mittwoch, 22. Juli 2020</a:t>
            </a:fld>
            <a:endParaRPr lang="de-DE" sz="1200">
              <a:solidFill>
                <a:schemeClr val="tx2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490" y="724306"/>
            <a:ext cx="1512163" cy="26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63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CA2DD10-85E2-47E0-9F6B-1F264E41C3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r>
              <a:rPr lang="de-DE"/>
              <a:t>Main </a:t>
            </a:r>
            <a:r>
              <a:rPr lang="de-DE" err="1"/>
              <a:t>themes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this</a:t>
            </a:r>
            <a:r>
              <a:rPr lang="de-DE"/>
              <a:t> </a:t>
            </a:r>
            <a:r>
              <a:rPr lang="de-DE" err="1"/>
              <a:t>special</a:t>
            </a:r>
            <a:r>
              <a:rPr lang="de-DE"/>
              <a:t> </a:t>
            </a:r>
            <a:r>
              <a:rPr lang="de-DE" err="1"/>
              <a:t>issue</a:t>
            </a:r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561D80-2D72-4B14-BFBE-42B96E245A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4579648" cy="347662"/>
          </a:xfrm>
        </p:spPr>
        <p:txBody>
          <a:bodyPr/>
          <a:lstStyle/>
          <a:p>
            <a:r>
              <a:rPr lang="de-DE" err="1"/>
              <a:t>Introduction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Economics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Cybersecurity</a:t>
            </a:r>
            <a:endParaRPr lang="de-DE"/>
          </a:p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CCC250-70B2-411A-8856-C704C8901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988" y="1946170"/>
            <a:ext cx="11232628" cy="3921397"/>
          </a:xfrm>
        </p:spPr>
        <p:txBody>
          <a:bodyPr anchor="t"/>
          <a:lstStyle/>
          <a:p>
            <a:pPr marL="248920" indent="-248920"/>
            <a:r>
              <a:rPr lang="de-DE">
                <a:ea typeface="+mn-lt"/>
                <a:cs typeface="+mn-lt"/>
              </a:rPr>
              <a:t>Clouds </a:t>
            </a:r>
            <a:r>
              <a:rPr lang="de-DE" err="1">
                <a:ea typeface="+mn-lt"/>
                <a:cs typeface="+mn-lt"/>
              </a:rPr>
              <a:t>could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used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new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platforms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for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malice</a:t>
            </a:r>
            <a:r>
              <a:rPr lang="de-DE">
                <a:ea typeface="+mn-lt"/>
                <a:cs typeface="+mn-lt"/>
              </a:rPr>
              <a:t>, </a:t>
            </a:r>
            <a:r>
              <a:rPr lang="de-DE" err="1">
                <a:ea typeface="+mn-lt"/>
                <a:cs typeface="+mn-lt"/>
              </a:rPr>
              <a:t>offering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both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new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ways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configure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attacks</a:t>
            </a:r>
            <a:r>
              <a:rPr lang="de-DE">
                <a:ea typeface="+mn-lt"/>
                <a:cs typeface="+mn-lt"/>
              </a:rPr>
              <a:t> and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evade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criminal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prosecution</a:t>
            </a:r>
            <a:endParaRPr lang="de-DE" err="1"/>
          </a:p>
          <a:p>
            <a:pPr marL="0" indent="0">
              <a:buNone/>
            </a:pPr>
            <a:endParaRPr lang="de-DE">
              <a:ea typeface="+mn-lt"/>
              <a:cs typeface="+mn-lt"/>
            </a:endParaRPr>
          </a:p>
          <a:p>
            <a:pPr marL="248920" indent="-248920"/>
            <a:r>
              <a:rPr lang="de-DE">
                <a:ea typeface="+mn-lt"/>
                <a:cs typeface="+mn-lt"/>
              </a:rPr>
              <a:t>Users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cloud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services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cannot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easily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assess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policies</a:t>
            </a:r>
            <a:r>
              <a:rPr lang="de-DE">
                <a:ea typeface="+mn-lt"/>
                <a:cs typeface="+mn-lt"/>
              </a:rPr>
              <a:t> and </a:t>
            </a:r>
            <a:r>
              <a:rPr lang="de-DE" err="1">
                <a:ea typeface="+mn-lt"/>
                <a:cs typeface="+mn-lt"/>
              </a:rPr>
              <a:t>precautions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service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providers</a:t>
            </a:r>
            <a:r>
              <a:rPr lang="de-DE">
                <a:ea typeface="+mn-lt"/>
                <a:cs typeface="+mn-lt"/>
              </a:rPr>
              <a:t>, </a:t>
            </a:r>
            <a:r>
              <a:rPr lang="de-DE" err="1">
                <a:ea typeface="+mn-lt"/>
                <a:cs typeface="+mn-lt"/>
              </a:rPr>
              <a:t>which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often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decline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liability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for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data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breaches</a:t>
            </a:r>
            <a:r>
              <a:rPr lang="de-DE">
                <a:ea typeface="+mn-lt"/>
                <a:cs typeface="+mn-lt"/>
              </a:rPr>
              <a:t> in </a:t>
            </a:r>
            <a:r>
              <a:rPr lang="de-DE" err="1">
                <a:ea typeface="+mn-lt"/>
                <a:cs typeface="+mn-lt"/>
              </a:rPr>
              <a:t>their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service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agreements</a:t>
            </a:r>
            <a:endParaRPr lang="de-DE" err="1"/>
          </a:p>
          <a:p>
            <a:pPr marL="248920" indent="-248920"/>
            <a:endParaRPr lang="de-DE"/>
          </a:p>
          <a:p>
            <a:pPr marL="248920" indent="-248920"/>
            <a:r>
              <a:rPr lang="de-DE">
                <a:ea typeface="+mn-lt"/>
                <a:cs typeface="+mn-lt"/>
              </a:rPr>
              <a:t>Problems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infected</a:t>
            </a:r>
            <a:r>
              <a:rPr lang="de-DE">
                <a:ea typeface="+mn-lt"/>
                <a:cs typeface="+mn-lt"/>
              </a:rPr>
              <a:t> end </a:t>
            </a:r>
            <a:r>
              <a:rPr lang="de-DE" err="1">
                <a:ea typeface="+mn-lt"/>
                <a:cs typeface="+mn-lt"/>
              </a:rPr>
              <a:t>user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machines</a:t>
            </a:r>
            <a:r>
              <a:rPr lang="de-DE">
                <a:ea typeface="+mn-lt"/>
                <a:cs typeface="+mn-lt"/>
              </a:rPr>
              <a:t>, </a:t>
            </a:r>
            <a:r>
              <a:rPr lang="de-DE" err="1">
                <a:ea typeface="+mn-lt"/>
                <a:cs typeface="+mn-lt"/>
              </a:rPr>
              <a:t>most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notably</a:t>
            </a:r>
            <a:r>
              <a:rPr lang="de-DE">
                <a:ea typeface="+mn-lt"/>
                <a:cs typeface="+mn-lt"/>
              </a:rPr>
              <a:t> in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form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botnets</a:t>
            </a:r>
            <a:r>
              <a:rPr lang="de-DE">
                <a:ea typeface="+mn-lt"/>
                <a:cs typeface="+mn-lt"/>
              </a:rPr>
              <a:t>, </a:t>
            </a:r>
            <a:r>
              <a:rPr lang="de-DE" err="1">
                <a:ea typeface="+mn-lt"/>
                <a:cs typeface="+mn-lt"/>
              </a:rPr>
              <a:t>has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demonstrated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that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this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problem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cannot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solved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by</a:t>
            </a:r>
            <a:r>
              <a:rPr lang="de-DE">
                <a:ea typeface="+mn-lt"/>
                <a:cs typeface="+mn-lt"/>
              </a:rPr>
              <a:t> end </a:t>
            </a:r>
            <a:r>
              <a:rPr lang="de-DE" err="1">
                <a:ea typeface="+mn-lt"/>
                <a:cs typeface="+mn-lt"/>
              </a:rPr>
              <a:t>users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alone</a:t>
            </a:r>
            <a:endParaRPr lang="de-DE" err="1"/>
          </a:p>
          <a:p>
            <a:pPr marL="248920" indent="-248920"/>
            <a:r>
              <a:rPr lang="de-DE" err="1">
                <a:ea typeface="+mn-lt"/>
                <a:cs typeface="+mn-lt"/>
              </a:rPr>
              <a:t>treat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infections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infrected</a:t>
            </a:r>
            <a:r>
              <a:rPr lang="de-DE">
                <a:ea typeface="+mn-lt"/>
                <a:cs typeface="+mn-lt"/>
              </a:rPr>
              <a:t> end </a:t>
            </a:r>
            <a:r>
              <a:rPr lang="de-DE" err="1">
                <a:ea typeface="+mn-lt"/>
                <a:cs typeface="+mn-lt"/>
              </a:rPr>
              <a:t>user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maschines</a:t>
            </a:r>
            <a:r>
              <a:rPr lang="de-DE">
                <a:ea typeface="+mn-lt"/>
                <a:cs typeface="+mn-lt"/>
              </a:rPr>
              <a:t> via bot </a:t>
            </a:r>
            <a:r>
              <a:rPr lang="de-DE" err="1">
                <a:ea typeface="+mn-lt"/>
                <a:cs typeface="+mn-lt"/>
              </a:rPr>
              <a:t>nets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should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be</a:t>
            </a:r>
            <a:r>
              <a:rPr lang="de-DE">
                <a:ea typeface="+mn-lt"/>
                <a:cs typeface="+mn-lt"/>
              </a:rPr>
              <a:t> a </a:t>
            </a:r>
            <a:r>
              <a:rPr lang="de-DE" err="1">
                <a:ea typeface="+mn-lt"/>
                <a:cs typeface="+mn-lt"/>
              </a:rPr>
              <a:t>public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health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issue</a:t>
            </a:r>
            <a:endParaRPr lang="de-DE" err="1"/>
          </a:p>
          <a:p>
            <a:pPr marL="248920" indent="-248920"/>
            <a:endParaRPr lang="de-DE"/>
          </a:p>
          <a:p>
            <a:pPr marL="248920" indent="-248920"/>
            <a:endParaRPr lang="de-DE"/>
          </a:p>
          <a:p>
            <a:pPr marL="248920" indent="-24892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527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CA2DD10-85E2-47E0-9F6B-1F264E41C3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r>
              <a:rPr lang="de-DE"/>
              <a:t>Main </a:t>
            </a:r>
            <a:r>
              <a:rPr lang="de-DE" err="1"/>
              <a:t>themes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this</a:t>
            </a:r>
            <a:r>
              <a:rPr lang="de-DE"/>
              <a:t> </a:t>
            </a:r>
            <a:r>
              <a:rPr lang="de-DE" err="1"/>
              <a:t>special</a:t>
            </a:r>
            <a:r>
              <a:rPr lang="de-DE"/>
              <a:t> </a:t>
            </a:r>
            <a:r>
              <a:rPr lang="de-DE" err="1"/>
              <a:t>issue</a:t>
            </a:r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561D80-2D72-4B14-BFBE-42B96E245A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4579648" cy="347662"/>
          </a:xfrm>
        </p:spPr>
        <p:txBody>
          <a:bodyPr/>
          <a:lstStyle/>
          <a:p>
            <a:r>
              <a:rPr lang="de-DE" err="1"/>
              <a:t>Introduction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Economics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Cybersecurity</a:t>
            </a:r>
            <a:endParaRPr lang="de-DE"/>
          </a:p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CCC250-70B2-411A-8856-C704C8901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988" y="1946170"/>
            <a:ext cx="11232628" cy="3921397"/>
          </a:xfrm>
        </p:spPr>
        <p:txBody>
          <a:bodyPr anchor="t"/>
          <a:lstStyle/>
          <a:p>
            <a:pPr marL="0" indent="0">
              <a:buNone/>
            </a:pPr>
            <a:endParaRPr lang="de-DE"/>
          </a:p>
          <a:p>
            <a:pPr marL="248920" indent="-248920"/>
            <a:r>
              <a:rPr lang="de-DE" err="1">
                <a:ea typeface="+mn-lt"/>
                <a:cs typeface="+mn-lt"/>
              </a:rPr>
              <a:t>Three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actions</a:t>
            </a:r>
            <a:r>
              <a:rPr lang="de-DE">
                <a:ea typeface="+mn-lt"/>
                <a:cs typeface="+mn-lt"/>
              </a:rPr>
              <a:t> at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European </a:t>
            </a:r>
            <a:r>
              <a:rPr lang="de-DE" err="1">
                <a:ea typeface="+mn-lt"/>
                <a:cs typeface="+mn-lt"/>
              </a:rPr>
              <a:t>level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that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could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contribute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better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:</a:t>
            </a:r>
            <a:endParaRPr lang="de-DE" err="1"/>
          </a:p>
          <a:p>
            <a:pPr marL="541020" lvl="1" indent="-271145"/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sharing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about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threats</a:t>
            </a:r>
            <a:endParaRPr lang="de-DE">
              <a:ea typeface="+mn-lt"/>
              <a:cs typeface="+mn-lt"/>
            </a:endParaRPr>
          </a:p>
          <a:p>
            <a:pPr marL="541020" lvl="1" indent="-271145"/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sharing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about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breaches</a:t>
            </a:r>
            <a:endParaRPr lang="de-DE">
              <a:ea typeface="+mn-lt"/>
              <a:cs typeface="+mn-lt"/>
            </a:endParaRPr>
          </a:p>
          <a:p>
            <a:pPr marL="541020" lvl="1" indent="-271145"/>
            <a:r>
              <a:rPr lang="de-DE" err="1">
                <a:ea typeface="+mn-lt"/>
                <a:cs typeface="+mn-lt"/>
              </a:rPr>
              <a:t>measures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that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increase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competence</a:t>
            </a:r>
          </a:p>
          <a:p>
            <a:pPr marL="541020" lvl="1" indent="-271145"/>
            <a:endParaRPr lang="de-DE">
              <a:ea typeface="+mn-lt"/>
              <a:cs typeface="+mn-lt"/>
            </a:endParaRPr>
          </a:p>
          <a:p>
            <a:pPr marL="541020" lvl="1" indent="-271145"/>
            <a:r>
              <a:rPr lang="de-DE">
                <a:ea typeface="+mn-lt"/>
                <a:cs typeface="+mn-lt"/>
              </a:rPr>
              <a:t>Public Key Infrastructure (RPKI), an </a:t>
            </a:r>
            <a:r>
              <a:rPr lang="de-DE" err="1">
                <a:ea typeface="+mn-lt"/>
                <a:cs typeface="+mn-lt"/>
              </a:rPr>
              <a:t>effort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reduce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resulting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vulnerabilities</a:t>
            </a:r>
            <a:r>
              <a:rPr lang="de-DE">
                <a:ea typeface="+mn-lt"/>
                <a:cs typeface="+mn-lt"/>
              </a:rPr>
              <a:t>.</a:t>
            </a:r>
            <a:endParaRPr lang="de-DE"/>
          </a:p>
          <a:p>
            <a:pPr marL="248920" indent="-24892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1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hlinkClick r:id="rId11" action="ppaction://hlinksldjump"/>
            <a:extLst>
              <a:ext uri="{FF2B5EF4-FFF2-40B4-BE49-F238E27FC236}">
                <a16:creationId xmlns:a16="http://schemas.microsoft.com/office/drawing/2014/main" id="{59DA9CD2-EDEF-4176-85DA-22606402CD2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2627433"/>
            <a:ext cx="3331041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Main themes of this special issue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hteck 9">
            <a:hlinkClick r:id="rId11" action="ppaction://hlinksldjump"/>
            <a:extLst>
              <a:ext uri="{FF2B5EF4-FFF2-40B4-BE49-F238E27FC236}">
                <a16:creationId xmlns:a16="http://schemas.microsoft.com/office/drawing/2014/main" id="{DA09E96A-827A-4250-9886-D56E842E2E9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9" name="Rechteck 8">
            <a:hlinkClick r:id="rId12" action="ppaction://hlinksldjump"/>
            <a:extLst>
              <a:ext uri="{FF2B5EF4-FFF2-40B4-BE49-F238E27FC236}">
                <a16:creationId xmlns:a16="http://schemas.microsoft.com/office/drawing/2014/main" id="{CCBD912C-6D68-4146-84DF-8A24763F916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2163823"/>
            <a:ext cx="3331041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Economics of cybersecurity</a:t>
            </a:r>
          </a:p>
        </p:txBody>
      </p:sp>
      <p:sp>
        <p:nvSpPr>
          <p:cNvPr id="8" name="Rechteck 7">
            <a:hlinkClick r:id="rId12" action="ppaction://hlinksldjump"/>
            <a:extLst>
              <a:ext uri="{FF2B5EF4-FFF2-40B4-BE49-F238E27FC236}">
                <a16:creationId xmlns:a16="http://schemas.microsoft.com/office/drawing/2014/main" id="{5C62C2E0-C418-4E5B-B84F-5548CF6E1AE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8E6793A-59D1-4039-A674-273B04C35D3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8897" y="1700213"/>
            <a:ext cx="7889816" cy="400109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hteck 5">
            <a:hlinkClick r:id="rId13" action="ppaction://hlinksldjump"/>
            <a:extLst>
              <a:ext uri="{FF2B5EF4-FFF2-40B4-BE49-F238E27FC236}">
                <a16:creationId xmlns:a16="http://schemas.microsoft.com/office/drawing/2014/main" id="{A1569BDC-9D44-42A0-BBB4-8ED7D831253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58897" y="1700213"/>
            <a:ext cx="3331041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The challenges of cybersecurity</a:t>
            </a:r>
          </a:p>
        </p:txBody>
      </p:sp>
      <p:sp>
        <p:nvSpPr>
          <p:cNvPr id="5" name="Rechteck 4">
            <a:hlinkClick r:id="rId13" action="ppaction://hlinksldjump"/>
            <a:extLst>
              <a:ext uri="{FF2B5EF4-FFF2-40B4-BE49-F238E27FC236}">
                <a16:creationId xmlns:a16="http://schemas.microsoft.com/office/drawing/2014/main" id="{30011EEC-19BC-410D-9724-A5CC4B59A7F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CB9557-1CF9-463D-AAE5-B278E0C770CB}"/>
              </a:ext>
            </a:extLst>
          </p:cNvPr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6442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CA2DD10-85E2-47E0-9F6B-1F264E41C3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r>
              <a:rPr lang="de-DE" err="1"/>
              <a:t>Overview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561D80-2D72-4B14-BFBE-42B96E245A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4579648" cy="347662"/>
          </a:xfrm>
        </p:spPr>
        <p:txBody>
          <a:bodyPr/>
          <a:lstStyle/>
          <a:p>
            <a:r>
              <a:rPr lang="de-DE" err="1"/>
              <a:t>Introduction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Economics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Cybersecurity</a:t>
            </a:r>
            <a:endParaRPr lang="de-DE"/>
          </a:p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CCC250-70B2-411A-8856-C704C8901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988" y="1946170"/>
            <a:ext cx="11232628" cy="4563081"/>
          </a:xfrm>
        </p:spPr>
        <p:txBody>
          <a:bodyPr anchor="t"/>
          <a:lstStyle/>
          <a:p>
            <a:pPr marL="248920" indent="-248920"/>
            <a:r>
              <a:rPr lang="de-DE">
                <a:ea typeface="+mn-lt"/>
                <a:cs typeface="+mn-lt"/>
              </a:rPr>
              <a:t>Cybercrime, </a:t>
            </a:r>
            <a:r>
              <a:rPr lang="de-DE" err="1">
                <a:ea typeface="+mn-lt"/>
                <a:cs typeface="+mn-lt"/>
              </a:rPr>
              <a:t>cyberterrorism</a:t>
            </a:r>
            <a:r>
              <a:rPr lang="de-DE">
                <a:ea typeface="+mn-lt"/>
                <a:cs typeface="+mn-lt"/>
              </a:rPr>
              <a:t>, and </a:t>
            </a:r>
            <a:r>
              <a:rPr lang="de-DE" err="1">
                <a:ea typeface="+mn-lt"/>
                <a:cs typeface="+mn-lt"/>
              </a:rPr>
              <a:t>cyberwar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are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apocalyptic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horsemen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age</a:t>
            </a:r>
            <a:r>
              <a:rPr lang="de-DE">
                <a:ea typeface="+mn-lt"/>
                <a:cs typeface="+mn-lt"/>
              </a:rPr>
              <a:t>. Business </a:t>
            </a:r>
            <a:r>
              <a:rPr lang="de-DE" err="1">
                <a:ea typeface="+mn-lt"/>
                <a:cs typeface="+mn-lt"/>
              </a:rPr>
              <a:t>leaders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regularly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name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biggest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challenge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facing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them</a:t>
            </a:r>
            <a:r>
              <a:rPr lang="de-DE">
                <a:ea typeface="+mn-lt"/>
                <a:cs typeface="+mn-lt"/>
              </a:rPr>
              <a:t> in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future</a:t>
            </a:r>
            <a:endParaRPr lang="de-DE">
              <a:ea typeface="+mn-lt"/>
              <a:cs typeface="+mn-lt"/>
            </a:endParaRPr>
          </a:p>
          <a:p>
            <a:pPr marL="248920" indent="-248920"/>
            <a:endParaRPr lang="de-DE">
              <a:ea typeface="+mn-lt"/>
              <a:cs typeface="+mn-lt"/>
            </a:endParaRPr>
          </a:p>
          <a:p>
            <a:pPr marL="248920" indent="-248920"/>
            <a:r>
              <a:rPr lang="de-DE" err="1">
                <a:ea typeface="+mn-lt"/>
                <a:cs typeface="+mn-lt"/>
              </a:rPr>
              <a:t>It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difficult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estimate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extent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opportunities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foregone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insufficient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 and </a:t>
            </a:r>
            <a:r>
              <a:rPr lang="de-DE" err="1">
                <a:ea typeface="+mn-lt"/>
                <a:cs typeface="+mn-lt"/>
              </a:rPr>
              <a:t>it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unknown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magnitude</a:t>
            </a:r>
            <a:r>
              <a:rPr lang="de-DE">
                <a:ea typeface="+mn-lt"/>
                <a:cs typeface="+mn-lt"/>
              </a:rPr>
              <a:t> 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associated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opportunity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costs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that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renders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formulation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good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policies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difficult</a:t>
            </a:r>
            <a:r>
              <a:rPr lang="de-DE">
                <a:ea typeface="+mn-lt"/>
                <a:cs typeface="+mn-lt"/>
              </a:rPr>
              <a:t>.</a:t>
            </a:r>
          </a:p>
          <a:p>
            <a:pPr marL="248920" indent="-248920"/>
            <a:endParaRPr lang="de-DE">
              <a:ea typeface="+mn-lt"/>
              <a:cs typeface="+mn-lt"/>
            </a:endParaRPr>
          </a:p>
          <a:p>
            <a:pPr marL="248920" indent="-248920"/>
            <a:r>
              <a:rPr lang="de-DE" err="1">
                <a:ea typeface="+mn-lt"/>
                <a:cs typeface="+mn-lt"/>
              </a:rPr>
              <a:t>Reaching</a:t>
            </a:r>
            <a:r>
              <a:rPr lang="de-DE">
                <a:ea typeface="+mn-lt"/>
                <a:cs typeface="+mn-lt"/>
              </a:rPr>
              <a:t> an </a:t>
            </a:r>
            <a:r>
              <a:rPr lang="de-DE" err="1">
                <a:ea typeface="+mn-lt"/>
                <a:cs typeface="+mn-lt"/>
              </a:rPr>
              <a:t>appropriate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level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difficult</a:t>
            </a:r>
            <a:r>
              <a:rPr lang="de-DE">
                <a:ea typeface="+mn-lt"/>
                <a:cs typeface="+mn-lt"/>
              </a:rPr>
              <a:t>. A </a:t>
            </a:r>
            <a:r>
              <a:rPr lang="de-DE" err="1">
                <a:ea typeface="+mn-lt"/>
                <a:cs typeface="+mn-lt"/>
              </a:rPr>
              <a:t>first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factor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complicating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matters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increasing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number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players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required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provide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advanced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communication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systems</a:t>
            </a:r>
            <a:r>
              <a:rPr lang="de-DE">
                <a:ea typeface="+mn-lt"/>
                <a:cs typeface="+mn-lt"/>
              </a:rPr>
              <a:t>.</a:t>
            </a:r>
            <a:endParaRPr lang="de-DE" err="1"/>
          </a:p>
        </p:txBody>
      </p:sp>
    </p:spTree>
    <p:extLst>
      <p:ext uri="{BB962C8B-B14F-4D97-AF65-F5344CB8AC3E}">
        <p14:creationId xmlns:p14="http://schemas.microsoft.com/office/powerpoint/2010/main" val="2943019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CA2DD10-85E2-47E0-9F6B-1F264E41C3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r>
              <a:rPr lang="de-DE" err="1"/>
              <a:t>challenges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cybersecurity</a:t>
            </a:r>
            <a:r>
              <a:rPr lang="de-DE"/>
              <a:t>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561D80-2D72-4B14-BFBE-42B96E245A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4579648" cy="347662"/>
          </a:xfrm>
        </p:spPr>
        <p:txBody>
          <a:bodyPr/>
          <a:lstStyle/>
          <a:p>
            <a:r>
              <a:rPr lang="de-DE" err="1"/>
              <a:t>Introduction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Economics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Cybersecurity</a:t>
            </a:r>
            <a:endParaRPr lang="de-DE"/>
          </a:p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CCC250-70B2-411A-8856-C704C8901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988" y="1946170"/>
            <a:ext cx="11232628" cy="4563081"/>
          </a:xfrm>
        </p:spPr>
        <p:txBody>
          <a:bodyPr anchor="t"/>
          <a:lstStyle/>
          <a:p>
            <a:pPr marL="248920" indent="-248920"/>
            <a:r>
              <a:rPr lang="de-DE">
                <a:ea typeface="+mn-lt"/>
                <a:cs typeface="+mn-lt"/>
              </a:rPr>
              <a:t>The </a:t>
            </a:r>
            <a:r>
              <a:rPr lang="de-DE" err="1">
                <a:ea typeface="+mn-lt"/>
                <a:cs typeface="+mn-lt"/>
              </a:rPr>
              <a:t>threat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landscape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continuously</a:t>
            </a:r>
            <a:r>
              <a:rPr lang="de-DE">
                <a:ea typeface="+mn-lt"/>
                <a:cs typeface="+mn-lt"/>
              </a:rPr>
              <a:t> shifting and </a:t>
            </a:r>
            <a:r>
              <a:rPr lang="de-DE" err="1">
                <a:ea typeface="+mn-lt"/>
                <a:cs typeface="+mn-lt"/>
              </a:rPr>
              <a:t>attacks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are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becoming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increasingly</a:t>
            </a:r>
            <a:r>
              <a:rPr lang="de-DE">
                <a:ea typeface="+mn-lt"/>
                <a:cs typeface="+mn-lt"/>
              </a:rPr>
              <a:t> sophisticated. Early </a:t>
            </a:r>
            <a:r>
              <a:rPr lang="de-DE" err="1">
                <a:ea typeface="+mn-lt"/>
                <a:cs typeface="+mn-lt"/>
              </a:rPr>
              <a:t>generations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"</a:t>
            </a:r>
            <a:r>
              <a:rPr lang="de-DE" err="1">
                <a:ea typeface="+mn-lt"/>
                <a:cs typeface="+mn-lt"/>
              </a:rPr>
              <a:t>white</a:t>
            </a:r>
            <a:r>
              <a:rPr lang="de-DE">
                <a:ea typeface="+mn-lt"/>
                <a:cs typeface="+mn-lt"/>
              </a:rPr>
              <a:t> hat" </a:t>
            </a:r>
            <a:r>
              <a:rPr lang="de-DE" err="1">
                <a:ea typeface="+mn-lt"/>
                <a:cs typeface="+mn-lt"/>
              </a:rPr>
              <a:t>hackers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were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motivated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notoriety</a:t>
            </a:r>
            <a:r>
              <a:rPr lang="de-DE">
                <a:ea typeface="+mn-lt"/>
                <a:cs typeface="+mn-lt"/>
              </a:rPr>
              <a:t> and </a:t>
            </a:r>
            <a:r>
              <a:rPr lang="de-DE" err="1">
                <a:ea typeface="+mn-lt"/>
                <a:cs typeface="+mn-lt"/>
              </a:rPr>
              <a:t>fame</a:t>
            </a:r>
            <a:r>
              <a:rPr lang="de-DE">
                <a:ea typeface="+mn-lt"/>
                <a:cs typeface="+mn-lt"/>
              </a:rPr>
              <a:t> but </a:t>
            </a:r>
            <a:r>
              <a:rPr lang="de-DE" err="1">
                <a:ea typeface="+mn-lt"/>
                <a:cs typeface="+mn-lt"/>
              </a:rPr>
              <a:t>typically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sought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reveal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 </a:t>
            </a:r>
            <a:r>
              <a:rPr lang="de-DE" err="1">
                <a:ea typeface="+mn-lt"/>
                <a:cs typeface="+mn-lt"/>
              </a:rPr>
              <a:t>problems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help</a:t>
            </a:r>
            <a:r>
              <a:rPr lang="de-DE">
                <a:ea typeface="+mn-lt"/>
                <a:cs typeface="+mn-lt"/>
              </a:rPr>
              <a:t> fix </a:t>
            </a:r>
            <a:r>
              <a:rPr lang="de-DE" err="1">
                <a:ea typeface="+mn-lt"/>
                <a:cs typeface="+mn-lt"/>
              </a:rPr>
              <a:t>them</a:t>
            </a:r>
            <a:r>
              <a:rPr lang="de-DE">
                <a:ea typeface="+mn-lt"/>
                <a:cs typeface="+mn-lt"/>
              </a:rPr>
              <a:t>.</a:t>
            </a:r>
            <a:endParaRPr lang="de-DE" err="1"/>
          </a:p>
          <a:p>
            <a:pPr marL="248920" indent="-248920"/>
            <a:endParaRPr lang="de-DE">
              <a:ea typeface="+mn-lt"/>
              <a:cs typeface="+mn-lt"/>
            </a:endParaRPr>
          </a:p>
          <a:p>
            <a:pPr marL="248920" indent="-248920"/>
            <a:r>
              <a:rPr lang="de-DE" err="1">
                <a:ea typeface="+mn-lt"/>
                <a:cs typeface="+mn-lt"/>
              </a:rPr>
              <a:t>During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past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decade</a:t>
            </a:r>
            <a:r>
              <a:rPr lang="de-DE">
                <a:ea typeface="+mn-lt"/>
                <a:cs typeface="+mn-lt"/>
              </a:rPr>
              <a:t>, a </a:t>
            </a:r>
            <a:r>
              <a:rPr lang="de-DE" err="1">
                <a:ea typeface="+mn-lt"/>
                <a:cs typeface="+mn-lt"/>
              </a:rPr>
              <a:t>differentiated</a:t>
            </a:r>
            <a:r>
              <a:rPr lang="de-DE">
                <a:ea typeface="+mn-lt"/>
                <a:cs typeface="+mn-lt"/>
              </a:rPr>
              <a:t> and </a:t>
            </a:r>
            <a:r>
              <a:rPr lang="de-DE" err="1">
                <a:ea typeface="+mn-lt"/>
                <a:cs typeface="+mn-lt"/>
              </a:rPr>
              <a:t>skilled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underworld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cybercrime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has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emerged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whose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primary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motive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financial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gain</a:t>
            </a:r>
            <a:r>
              <a:rPr lang="de-DE">
                <a:ea typeface="+mn-lt"/>
                <a:cs typeface="+mn-lt"/>
              </a:rPr>
              <a:t>.</a:t>
            </a:r>
            <a:endParaRPr lang="de-DE" err="1"/>
          </a:p>
          <a:p>
            <a:pPr marL="248920" indent="-248920"/>
            <a:endParaRPr lang="de-DE">
              <a:ea typeface="+mn-lt"/>
              <a:cs typeface="+mn-lt"/>
            </a:endParaRPr>
          </a:p>
          <a:p>
            <a:pPr marL="248920" indent="-248920"/>
            <a:r>
              <a:rPr lang="de-DE">
                <a:ea typeface="+mn-lt"/>
                <a:cs typeface="+mn-lt"/>
              </a:rPr>
              <a:t>The Internet and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vibrant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services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enabled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have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evolved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largely</a:t>
            </a:r>
            <a:r>
              <a:rPr lang="de-DE">
                <a:ea typeface="+mn-lt"/>
                <a:cs typeface="+mn-lt"/>
              </a:rPr>
              <a:t> in an </a:t>
            </a:r>
            <a:r>
              <a:rPr lang="de-DE" err="1">
                <a:ea typeface="+mn-lt"/>
                <a:cs typeface="+mn-lt"/>
              </a:rPr>
              <a:t>environment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free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government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regulation</a:t>
            </a:r>
            <a:r>
              <a:rPr lang="de-DE">
                <a:ea typeface="+mn-lt"/>
                <a:cs typeface="+mn-lt"/>
              </a:rPr>
              <a:t>. Many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governance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issues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were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addressed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using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bottom-up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methods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selfregulation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or</a:t>
            </a:r>
            <a:r>
              <a:rPr lang="de-DE">
                <a:ea typeface="+mn-lt"/>
                <a:cs typeface="+mn-lt"/>
              </a:rPr>
              <a:t>, in </a:t>
            </a:r>
            <a:r>
              <a:rPr lang="de-DE" err="1">
                <a:ea typeface="+mn-lt"/>
                <a:cs typeface="+mn-lt"/>
              </a:rPr>
              <a:t>some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cases</a:t>
            </a:r>
            <a:r>
              <a:rPr lang="de-DE">
                <a:ea typeface="+mn-lt"/>
                <a:cs typeface="+mn-lt"/>
              </a:rPr>
              <a:t>, </a:t>
            </a:r>
            <a:r>
              <a:rPr lang="de-DE" err="1">
                <a:ea typeface="+mn-lt"/>
                <a:cs typeface="+mn-lt"/>
              </a:rPr>
              <a:t>co</a:t>
            </a:r>
            <a:r>
              <a:rPr lang="de-DE">
                <a:ea typeface="+mn-lt"/>
                <a:cs typeface="+mn-lt"/>
              </a:rPr>
              <a:t>-regulation </a:t>
            </a:r>
            <a:r>
              <a:rPr lang="de-DE" err="1">
                <a:ea typeface="+mn-lt"/>
                <a:cs typeface="+mn-lt"/>
              </a:rPr>
              <a:t>between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government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agencies</a:t>
            </a:r>
            <a:r>
              <a:rPr lang="de-DE">
                <a:ea typeface="+mn-lt"/>
                <a:cs typeface="+mn-lt"/>
              </a:rPr>
              <a:t> and </a:t>
            </a:r>
            <a:r>
              <a:rPr lang="de-DE" err="1">
                <a:ea typeface="+mn-lt"/>
                <a:cs typeface="+mn-lt"/>
              </a:rPr>
              <a:t>stakeholders</a:t>
            </a:r>
            <a:r>
              <a:rPr lang="de-DE">
                <a:ea typeface="+mn-lt"/>
                <a:cs typeface="+mn-lt"/>
              </a:rPr>
              <a:t>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04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hlinkClick r:id="rId11" action="ppaction://hlinksldjump"/>
            <a:extLst>
              <a:ext uri="{FF2B5EF4-FFF2-40B4-BE49-F238E27FC236}">
                <a16:creationId xmlns:a16="http://schemas.microsoft.com/office/drawing/2014/main" id="{8B077D9D-3F8E-4F0C-8222-F324F224EBA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2627433"/>
            <a:ext cx="3331041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Main themes of this special issue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hteck 9">
            <a:hlinkClick r:id="rId11" action="ppaction://hlinksldjump"/>
            <a:extLst>
              <a:ext uri="{FF2B5EF4-FFF2-40B4-BE49-F238E27FC236}">
                <a16:creationId xmlns:a16="http://schemas.microsoft.com/office/drawing/2014/main" id="{B1E17721-1DD2-461F-AE17-BA0DE2B2288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FF6087F-82C1-4989-82B0-9C462D9451F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58897" y="2163823"/>
            <a:ext cx="7889816" cy="400109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hteck 7">
            <a:hlinkClick r:id="rId11" action="ppaction://hlinksldjump"/>
            <a:extLst>
              <a:ext uri="{FF2B5EF4-FFF2-40B4-BE49-F238E27FC236}">
                <a16:creationId xmlns:a16="http://schemas.microsoft.com/office/drawing/2014/main" id="{4B517E04-A45C-42A7-B087-A29E8E9DF61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58897" y="2163823"/>
            <a:ext cx="3331041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Economics of cybersecurity</a:t>
            </a:r>
          </a:p>
        </p:txBody>
      </p:sp>
      <p:sp>
        <p:nvSpPr>
          <p:cNvPr id="7" name="Rechteck 6">
            <a:hlinkClick r:id="rId11" action="ppaction://hlinksldjump"/>
            <a:extLst>
              <a:ext uri="{FF2B5EF4-FFF2-40B4-BE49-F238E27FC236}">
                <a16:creationId xmlns:a16="http://schemas.microsoft.com/office/drawing/2014/main" id="{696237BD-58DC-4196-98D2-0ABC46180DD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12" action="ppaction://hlinksldjump"/>
            <a:extLst>
              <a:ext uri="{FF2B5EF4-FFF2-40B4-BE49-F238E27FC236}">
                <a16:creationId xmlns:a16="http://schemas.microsoft.com/office/drawing/2014/main" id="{15443694-E06D-4EB4-BB11-8A1A0E3B75D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58897" y="1700213"/>
            <a:ext cx="3331041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The challenges of cybersecurity</a:t>
            </a:r>
          </a:p>
        </p:txBody>
      </p:sp>
      <p:sp>
        <p:nvSpPr>
          <p:cNvPr id="5" name="Rechteck 4">
            <a:hlinkClick r:id="rId12" action="ppaction://hlinksldjump"/>
            <a:extLst>
              <a:ext uri="{FF2B5EF4-FFF2-40B4-BE49-F238E27FC236}">
                <a16:creationId xmlns:a16="http://schemas.microsoft.com/office/drawing/2014/main" id="{0F4DA04E-4250-4F5D-9067-7C521BD6B8FD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BA16944-0568-4466-929F-5DC60D9F8FF7}"/>
              </a:ext>
            </a:extLst>
          </p:cNvPr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4963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CA2DD10-85E2-47E0-9F6B-1F264E41C3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r>
              <a:rPr lang="en-US"/>
              <a:t>Overview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561D80-2D72-4B14-BFBE-42B96E245A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4579648" cy="347662"/>
          </a:xfrm>
        </p:spPr>
        <p:txBody>
          <a:bodyPr/>
          <a:lstStyle/>
          <a:p>
            <a:r>
              <a:rPr lang="en-US"/>
              <a:t>Introduction to the Economics of Cybersecurity</a:t>
            </a:r>
          </a:p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CCC250-70B2-411A-8856-C704C8901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anchor="t"/>
          <a:lstStyle/>
          <a:p>
            <a:r>
              <a:rPr lang="en-US"/>
              <a:t>Overall economic damage of cyber security is rising</a:t>
            </a:r>
          </a:p>
          <a:p>
            <a:endParaRPr lang="en-US"/>
          </a:p>
          <a:p>
            <a:r>
              <a:rPr lang="en-US"/>
              <a:t>Actions of one market player can impose costs on other market players or the society </a:t>
            </a:r>
            <a:r>
              <a:rPr lang="en-US">
                <a:sym typeface="Wingdings" panose="05000000000000000000" pitchFamily="2" charset="2"/>
              </a:rPr>
              <a:t>Externality</a:t>
            </a:r>
          </a:p>
          <a:p>
            <a:endParaRPr lang="en-US">
              <a:sym typeface="Wingdings" panose="05000000000000000000" pitchFamily="2" charset="2"/>
            </a:endParaRPr>
          </a:p>
          <a:p>
            <a:r>
              <a:rPr lang="en-US"/>
              <a:t>Externalities are forms of market failure that lead to suboptimal outcomes if left unaddressed</a:t>
            </a:r>
          </a:p>
          <a:p>
            <a:endParaRPr lang="en-US"/>
          </a:p>
          <a:p>
            <a:r>
              <a:rPr lang="en-US"/>
              <a:t>It may currently be more efficient to keep losses at acceptable levels, rather than to aggressively seek to reduce them</a:t>
            </a:r>
          </a:p>
          <a:p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5C4A65D-0484-4CE6-A501-587DE20F73F5}"/>
              </a:ext>
            </a:extLst>
          </p:cNvPr>
          <p:cNvSpPr txBox="1"/>
          <p:nvPr/>
        </p:nvSpPr>
        <p:spPr>
          <a:xfrm>
            <a:off x="407988" y="6487260"/>
            <a:ext cx="23871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aseline="30000"/>
              <a:t>1</a:t>
            </a:r>
            <a:r>
              <a:rPr lang="de-DE" sz="1100"/>
              <a:t> ANDERSON &amp; MOORE (2006, p. 610)</a:t>
            </a:r>
            <a:endParaRPr lang="de-DE" sz="11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072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CA2DD10-85E2-47E0-9F6B-1F264E41C3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r>
              <a:rPr lang="en-US"/>
              <a:t>Examples of cybersecurity-economics in different markets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561D80-2D72-4B14-BFBE-42B96E245A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4579648" cy="347662"/>
          </a:xfrm>
        </p:spPr>
        <p:txBody>
          <a:bodyPr/>
          <a:lstStyle/>
          <a:p>
            <a:r>
              <a:rPr lang="en-US"/>
              <a:t>Introduction to the Economics of Cybersecurity</a:t>
            </a:r>
          </a:p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CCC250-70B2-411A-8856-C704C8901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anchor="t"/>
          <a:lstStyle/>
          <a:p>
            <a:r>
              <a:rPr lang="en-US"/>
              <a:t>Security issues in software markets</a:t>
            </a:r>
          </a:p>
          <a:p>
            <a:pPr lvl="1"/>
            <a:r>
              <a:rPr lang="en-US"/>
              <a:t>Few firms</a:t>
            </a:r>
          </a:p>
          <a:p>
            <a:pPr lvl="1"/>
            <a:r>
              <a:rPr lang="en-US"/>
              <a:t>the more people use certain software, the more valuable it becomes</a:t>
            </a:r>
          </a:p>
          <a:p>
            <a:pPr lvl="1"/>
            <a:r>
              <a:rPr lang="en-US"/>
              <a:t>Vendor platforms (operating systems) are very vulnerable because of the complementary products they offer</a:t>
            </a:r>
          </a:p>
          <a:p>
            <a:pPr lvl="1"/>
            <a:endParaRPr lang="en-US"/>
          </a:p>
          <a:p>
            <a:r>
              <a:rPr lang="en-US"/>
              <a:t>The incentives of financial service providers, such as banks, lead them to often compensate customers for the damage they suffered from online fraud.</a:t>
            </a:r>
          </a:p>
          <a:p>
            <a:pPr marL="269875" lvl="1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980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728D1AA5-5EB5-48BA-B60E-EA7A7208AD6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8897" y="2627433"/>
            <a:ext cx="7889816" cy="400110"/>
          </a:xfrm>
          <a:prstGeom prst="rect">
            <a:avLst/>
          </a:prstGeom>
          <a:solidFill>
            <a:srgbClr val="D9D9D9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hteck 9">
            <a:hlinkClick r:id="rId11" action="ppaction://hlinksldjump"/>
            <a:extLst>
              <a:ext uri="{FF2B5EF4-FFF2-40B4-BE49-F238E27FC236}">
                <a16:creationId xmlns:a16="http://schemas.microsoft.com/office/drawing/2014/main" id="{A68E5AED-E63E-4C43-964A-737CF48BB24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58897" y="2627433"/>
            <a:ext cx="3331041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chemeClr val="tx1"/>
                </a:solidFill>
                <a:latin typeface="Arial" panose="020B0604020202020204" pitchFamily="34" charset="0"/>
              </a:rPr>
              <a:t>Main themes of this special issue</a:t>
            </a:r>
            <a:endParaRPr lang="de-DE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hteck 8">
            <a:hlinkClick r:id="rId11" action="ppaction://hlinksldjump"/>
            <a:extLst>
              <a:ext uri="{FF2B5EF4-FFF2-40B4-BE49-F238E27FC236}">
                <a16:creationId xmlns:a16="http://schemas.microsoft.com/office/drawing/2014/main" id="{73D06692-C198-4799-8AFB-A9C9C1EC4D9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95288" y="262743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" name="Rechteck 7">
            <a:hlinkClick r:id="rId12" action="ppaction://hlinksldjump"/>
            <a:extLst>
              <a:ext uri="{FF2B5EF4-FFF2-40B4-BE49-F238E27FC236}">
                <a16:creationId xmlns:a16="http://schemas.microsoft.com/office/drawing/2014/main" id="{290B81CF-AAFD-4F3E-852E-35EC2A02547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58897" y="2163823"/>
            <a:ext cx="3331041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Economics of cybersecurity</a:t>
            </a:r>
          </a:p>
        </p:txBody>
      </p:sp>
      <p:sp>
        <p:nvSpPr>
          <p:cNvPr id="7" name="Rechteck 6">
            <a:hlinkClick r:id="rId12" action="ppaction://hlinksldjump"/>
            <a:extLst>
              <a:ext uri="{FF2B5EF4-FFF2-40B4-BE49-F238E27FC236}">
                <a16:creationId xmlns:a16="http://schemas.microsoft.com/office/drawing/2014/main" id="{F62787CC-EE4B-45E7-B6E0-09996D4820A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95288" y="216382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Rechteck 5">
            <a:hlinkClick r:id="rId13" action="ppaction://hlinksldjump"/>
            <a:extLst>
              <a:ext uri="{FF2B5EF4-FFF2-40B4-BE49-F238E27FC236}">
                <a16:creationId xmlns:a16="http://schemas.microsoft.com/office/drawing/2014/main" id="{29DAB66A-743E-4313-B7A6-63220DDBB6F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58897" y="1700213"/>
            <a:ext cx="3331041" cy="4001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tx1"/>
                </a:solidFill>
                <a:latin typeface="Arial" panose="020B0604020202020204" pitchFamily="34" charset="0"/>
              </a:rPr>
              <a:t>The challenges of cybersecurity</a:t>
            </a:r>
          </a:p>
        </p:txBody>
      </p:sp>
      <p:sp>
        <p:nvSpPr>
          <p:cNvPr id="5" name="Rechteck 4">
            <a:hlinkClick r:id="rId13" action="ppaction://hlinksldjump"/>
            <a:extLst>
              <a:ext uri="{FF2B5EF4-FFF2-40B4-BE49-F238E27FC236}">
                <a16:creationId xmlns:a16="http://schemas.microsoft.com/office/drawing/2014/main" id="{9F0725C2-70B2-452D-9EA8-6089907B6C5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5288" y="1700213"/>
            <a:ext cx="400109" cy="400110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079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6200" tIns="76200" rIns="76200" bIns="762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825BC8F-71BD-4707-AA11-C358B63586C5}"/>
              </a:ext>
            </a:extLst>
          </p:cNvPr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519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CA2DD10-85E2-47E0-9F6B-1F264E41C3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r>
              <a:rPr lang="de-DE"/>
              <a:t>Main </a:t>
            </a:r>
            <a:r>
              <a:rPr lang="de-DE" err="1"/>
              <a:t>themes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this</a:t>
            </a:r>
            <a:r>
              <a:rPr lang="de-DE"/>
              <a:t> </a:t>
            </a:r>
            <a:r>
              <a:rPr lang="de-DE" err="1"/>
              <a:t>special</a:t>
            </a:r>
            <a:r>
              <a:rPr lang="de-DE"/>
              <a:t> </a:t>
            </a:r>
            <a:r>
              <a:rPr lang="de-DE" err="1"/>
              <a:t>issue</a:t>
            </a:r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561D80-2D72-4B14-BFBE-42B96E245A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195764"/>
            <a:ext cx="4579648" cy="347662"/>
          </a:xfrm>
        </p:spPr>
        <p:txBody>
          <a:bodyPr/>
          <a:lstStyle/>
          <a:p>
            <a:r>
              <a:rPr lang="de-DE" err="1"/>
              <a:t>Introduction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Economics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Cybersecurity</a:t>
            </a:r>
            <a:endParaRPr lang="de-DE"/>
          </a:p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CCC250-70B2-411A-8856-C704C8901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988" y="1946170"/>
            <a:ext cx="11232628" cy="3921397"/>
          </a:xfrm>
        </p:spPr>
        <p:txBody>
          <a:bodyPr anchor="t"/>
          <a:lstStyle/>
          <a:p>
            <a:pPr marL="0" indent="0">
              <a:buNone/>
            </a:pPr>
            <a:endParaRPr lang="de-DE"/>
          </a:p>
          <a:p>
            <a:pPr marL="248920" indent="-248920"/>
            <a:r>
              <a:rPr lang="de-DE">
                <a:ea typeface="+mn-lt"/>
                <a:cs typeface="+mn-lt"/>
              </a:rPr>
              <a:t>The </a:t>
            </a:r>
            <a:r>
              <a:rPr lang="de-DE" err="1">
                <a:ea typeface="+mn-lt"/>
                <a:cs typeface="+mn-lt"/>
              </a:rPr>
              <a:t>unabated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use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public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awareness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campaigns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stress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ability</a:t>
            </a:r>
            <a:r>
              <a:rPr lang="de-DE">
                <a:ea typeface="+mn-lt"/>
                <a:cs typeface="+mn-lt"/>
              </a:rPr>
              <a:t> and </a:t>
            </a:r>
            <a:r>
              <a:rPr lang="de-DE" err="1">
                <a:ea typeface="+mn-lt"/>
                <a:cs typeface="+mn-lt"/>
              </a:rPr>
              <a:t>responsibility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consumers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protect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themselves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against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cyberrisks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receives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both</a:t>
            </a:r>
            <a:r>
              <a:rPr lang="de-DE">
                <a:ea typeface="+mn-lt"/>
                <a:cs typeface="+mn-lt"/>
              </a:rPr>
              <a:t> support and </a:t>
            </a:r>
            <a:r>
              <a:rPr lang="de-DE" err="1">
                <a:ea typeface="+mn-lt"/>
                <a:cs typeface="+mn-lt"/>
              </a:rPr>
              <a:t>resistance</a:t>
            </a:r>
            <a:endParaRPr lang="de-DE">
              <a:ea typeface="+mn-lt"/>
              <a:cs typeface="+mn-lt"/>
            </a:endParaRPr>
          </a:p>
          <a:p>
            <a:pPr marL="248920" indent="-248920"/>
            <a:endParaRPr lang="de-DE"/>
          </a:p>
          <a:p>
            <a:pPr marL="248920" indent="-248920"/>
            <a:r>
              <a:rPr lang="de-DE">
                <a:ea typeface="+mn-lt"/>
                <a:cs typeface="+mn-lt"/>
              </a:rPr>
              <a:t>A classic and still </a:t>
            </a:r>
            <a:r>
              <a:rPr lang="de-DE" err="1">
                <a:ea typeface="+mn-lt"/>
                <a:cs typeface="+mn-lt"/>
              </a:rPr>
              <a:t>critical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question</a:t>
            </a:r>
            <a:r>
              <a:rPr lang="de-DE">
                <a:ea typeface="+mn-lt"/>
                <a:cs typeface="+mn-lt"/>
              </a:rPr>
              <a:t> in </a:t>
            </a:r>
            <a:r>
              <a:rPr lang="de-DE" err="1">
                <a:ea typeface="+mn-lt"/>
                <a:cs typeface="+mn-lt"/>
              </a:rPr>
              <a:t>cybersecurity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this</a:t>
            </a:r>
            <a:r>
              <a:rPr lang="de-DE">
                <a:ea typeface="+mn-lt"/>
                <a:cs typeface="+mn-lt"/>
              </a:rPr>
              <a:t>: </a:t>
            </a:r>
            <a:r>
              <a:rPr lang="de-DE" err="1">
                <a:ea typeface="+mn-lt"/>
                <a:cs typeface="+mn-lt"/>
              </a:rPr>
              <a:t>who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benefits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more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from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publicly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available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on </a:t>
            </a:r>
            <a:r>
              <a:rPr lang="de-DE" err="1">
                <a:ea typeface="+mn-lt"/>
                <a:cs typeface="+mn-lt"/>
              </a:rPr>
              <a:t>security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incidents</a:t>
            </a:r>
            <a:r>
              <a:rPr lang="de-DE">
                <a:ea typeface="+mn-lt"/>
                <a:cs typeface="+mn-lt"/>
              </a:rPr>
              <a:t>,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attackers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or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the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defenders</a:t>
            </a:r>
            <a:r>
              <a:rPr lang="de-DE">
                <a:ea typeface="+mn-lt"/>
                <a:cs typeface="+mn-lt"/>
              </a:rPr>
              <a:t>?</a:t>
            </a:r>
            <a:endParaRPr lang="de-DE"/>
          </a:p>
          <a:p>
            <a:pPr marL="248920" indent="-248920"/>
            <a:endParaRPr lang="de-DE">
              <a:ea typeface="+mn-lt"/>
              <a:cs typeface="+mn-lt"/>
            </a:endParaRPr>
          </a:p>
          <a:p>
            <a:pPr marL="248920" indent="-248920"/>
            <a:r>
              <a:rPr lang="de-DE">
                <a:ea typeface="+mn-lt"/>
                <a:cs typeface="+mn-lt"/>
              </a:rPr>
              <a:t>Strategic </a:t>
            </a:r>
            <a:r>
              <a:rPr lang="de-DE" err="1">
                <a:ea typeface="+mn-lt"/>
                <a:cs typeface="+mn-lt"/>
              </a:rPr>
              <a:t>disclosure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of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incident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information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can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actually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help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defenders</a:t>
            </a:r>
            <a:r>
              <a:rPr lang="de-DE">
                <a:ea typeface="+mn-lt"/>
                <a:cs typeface="+mn-lt"/>
              </a:rPr>
              <a:t>, </a:t>
            </a:r>
            <a:r>
              <a:rPr lang="de-DE" err="1">
                <a:ea typeface="+mn-lt"/>
                <a:cs typeface="+mn-lt"/>
              </a:rPr>
              <a:t>if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properly</a:t>
            </a:r>
            <a:r>
              <a:rPr lang="de-DE">
                <a:ea typeface="+mn-lt"/>
                <a:cs typeface="+mn-lt"/>
              </a:rPr>
              <a:t> </a:t>
            </a:r>
            <a:r>
              <a:rPr lang="de-DE" err="1">
                <a:ea typeface="+mn-lt"/>
                <a:cs typeface="+mn-lt"/>
              </a:rPr>
              <a:t>designed</a:t>
            </a:r>
            <a:endParaRPr lang="de-DE" err="1"/>
          </a:p>
          <a:p>
            <a:pPr marL="248920" indent="-248920"/>
            <a:endParaRPr lang="de-DE"/>
          </a:p>
          <a:p>
            <a:pPr marL="248920" indent="-248920"/>
            <a:endParaRPr lang="de-DE"/>
          </a:p>
          <a:p>
            <a:pPr marL="248920" indent="-24892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1538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  <p:tag name="EE4P_AGENDAWIZARD" val="&lt;ee4p&gt;&lt;layouts&gt;&lt;layout name=&quot;Box 1&quot; id=&quot;1_1&quot;&gt;&lt;standard&gt;&lt;textframe horizontalAnchor=&quot;1&quot; marginBottom=&quot;6&quot; marginLeft=&quot;0&quot; marginRight=&quot;0&quot; marginTop=&quot;6&quot; orientation=&quot;1&quot; verticalAnchor=&quot;1&quot; /&gt;&lt;font name=&quot;Arial&quot; bold=&quot;0&quot; italic=&quot;0&quot; color=&quot;13&quot; /&gt;&lt;paragraphformat firstLineIndent=&quot;0&quot; leftIndent=&quot;0&quot; rightIndent=&quot;0&quot; lineRuleBefore=&quot;&quot; lineRuleWithin=&quot;&quot; lineRuleAfter=&quot;&quot; spaceBefore=&quot;&quot; spaceWithin=&quot;&quot; spaceAfter=&quot;&quot; /&gt;&lt;fill visible=&quot;0&quot; /&gt;&lt;line visible=&quot;0&quot; /&gt;&lt;bulletformat visible=&quot;0&quot; /&gt;&lt;/standard&gt;&lt;agenda name=&quot;New Agenda&quot; title=&quot;Agenda&quot; subtitle=&quot;&quot; sizingModeId=&quot;2&quot; fontSize=&quot;16&quot; fontSizeAuto=&quot;1&quot; startTime=&quot;540&quot; timeFormatId=&quot;1&quot; startItemNo=&quot;1&quot; createSingleAgendaSlide=&quot;1&quot; createSeparatingSlides=&quot;1&quot; createBackupSlide=&quot;1&quot; /&gt;&lt;columns&gt;&lt;column field=&quot;itemno&quot; label=&quot;No.&quot; checked=&quot;1&quot; leftSpacing=&quot;0&quot; rightSpacing=&quot;0&quot; dock=&quot;1&quot; fixedWidth=&quot;31.50472&quot; /&gt;&lt;column field=&quot;topic&quot; label=&quot;Topic&quot; leftSpacing=&quot;5&quot; rightDistribute=&quot;1&quot; dock=&quot;1&quot; /&gt;&lt;column field=&quot;responsible&quot; label=&quot;Responsible&quot; visible=&quot;1&quot; checked=&quot;1&quot; leftSpacing=&quot;10&quot; rightDistribute=&quot;1&quot; dock=&quot;1&quot; /&gt;&lt;column field=&quot;freecolumn&quot; label=&quot;&quot; visible=&quot;1&quot; checked=&quot;0&quot; leftSpacing=&quot;10&quot; rightDistribute=&quot;1&quot; dock=&quot;1&quot; /&gt;&lt;column field=&quot;timeslot&quot; label=&quot;Time Slot&quot; visible=&quot;1&quot; checked=&quot;1&quot; leftSpacing=&quot;10&quot; rightSpacing=&quot;6&quot; dock=&quot;2&quot; /&gt;&lt;column field=&quot;pageno&quot; label=&quot;Page No.&quot; visible=&quot;1&quot; checked=&quot;0&quot; leftSpacing=&quot;10&quot; rightSpacing=&quot;6&quot; dock=&quot;2&quot; /&gt;&lt;/columns&gt;&lt;position left=&quot;31.125&quot; top=&quot;133.875&quot; width=&quot;657.75&quot; height=&quot;328.875&quot; /&gt;&lt;!--&#10;      &lt;subtitle&gt;&#10;        &lt;position left=&quot;31.25&quot; top=&quot;92.00031&quot; width=&quot;657.75&quot; height=&quot;19.25&quot;/&gt;&#10;        &lt;font size=&quot;16&quot;/&gt;&#10;        &lt;textframe marginBottom=&quot;0&quot; marginTop=&quot;0&quot;/&gt;&#10;        &lt;paragraphformat alignment=&quot;1&quot;/&gt;&#10;      &lt;/subtitle&gt;&#10;   --&gt;&lt;settings allowedSizingModeIds=&quot;1|2&quot; allowedFontSizes=&quot;8|9|10|10.5|11|12|14|16|18&quot; allowedTimeFormatIds=&quot;1|2|3&quot; slideLayout=&quot;11&quot; customLayoutName=&quot;Nur Titel|Title Only&quot; customLayoutIndex=&quot;&quot; showBreak=&quot;1&quot; singleAgendaSlideSelected=&quot;0&quot; backupSlideTitle=&quot;Backup: %agendaName%&quot; topMargin=&quot;0&quot; leftMargin=&quot;0&quot; allowedLevels=&quot;4&quot; itemNoFormats=&quot;{1}¦{1}.{2}¦{3:alphaLC}¦{3:alphaLC}.{4:alphaLC}&quot; /&gt;&lt;!-- Agenda item formats --&gt;&lt;cases&gt;&lt;case level=&quot;1&quot; selected=&quot;0&quot; break=&quot;0&quot; topMinSpacing=&quot;5&quot; topMaxSpacing=&quot;5&quot; bottomMinSpacing=&quot;0&quot; bottomMaxSpacing=&quot;0&quot;&gt;&lt;element field=&quot;itemno&quot; type=&quot;autoshape&quot; autoShapeType=&quot;1&quot; indent=&quot;(level-1)*(itemSingleHeight+topicLeftSpacing)&quot; indentType=&quot;1&quot;&gt;&lt;textframe marginLeft=&quot;6&quot; marginRight=&quot;6&quot; verticalAnchor=&quot;3&quot; /&gt;&lt;paragraphformat alignment=&quot;2&quot; /&gt;&lt;fill foreColor=&quot;5&quot; visible=&quot;1&quot; /&gt;&lt;font bold=&quot;1&quot; color=&quot;14&quot; /&gt;&lt;/element&gt;&lt;element field=&quot;topic&quot; type=&quot;autoshape&quot; autoShapeType=&quot;1&quot; indent=&quot;(level-1)*(itemSingleHeight+topicLeftSpacing)&quot; indentType=&quot;2&quot;&gt;&lt;paragraphformat alignment=&quot;1&quot; /&gt;&lt;textframe marginLeft=&quot;6&quot; /&gt;&lt;font bold=&quot;1&quot; /&gt;&lt;/element&gt;&lt;element field=&quot;responsible&quot; type=&quot;autoshape&quot; autoShapeType=&quot;1&quot; indent=&quot;(level-1)*(itemSingleHeight+topicLeftSpacing)&quot; indentType=&quot;1&quot;&gt;&lt;paragraphformat alignment=&quot;1&quot; /&gt;&lt;/element&gt;&lt;element field=&quot;freecolumn&quot; type=&quot;autoshape&quot; autoShapeType=&quot;1&quot; indent=&quot;(level-1)*(itemSingleHeight+topicLeftSpacing)&quot; indentType=&quot;1&quot;&gt;&lt;paragraphformat alignment=&quot;1&quot; /&gt;&lt;/element&gt;&lt;element field=&quot;timeslot&quot; type=&quot;autoshape&quot; autoShapeType=&quot;1&quot;&gt;&lt;paragraphformat alignment=&quot;1&quot; /&gt;&lt;/element&gt;&lt;element field=&quot;pageno&quot; type=&quot;autoshape&quot; autoShapeType=&quot;1&quot;&gt;&lt;paragraphformat alignment=&quot;3&quot; /&gt;&lt;/element&gt;&lt;/case&gt;&lt;case level=&quot;1&quot; selected=&quot;1&quot; break=&quot;0&quot; topMinSpacing=&quot;5&quot; topMaxSpacing=&quot;5&quot; bottomMinSpacing=&quot;0&quot; bottomMaxSpacing=&quot;0&quot;&gt;&lt;element type=&quot;autoshape&quot; autoShapeType=&quot;1&quot; value=&quot;&quot;&gt;&lt;position left=&quot;level*(itemSingleHeight+topicLeftSpacing)&quot; top=&quot;0&quot; width=&quot;agendaWidth-topicLeftSpacing-itemNoWidth-(level-1)*(itemSingleHeight+topicLeftSpacing)&quot; height=&quot;itemHeight&quot; /&gt;&lt;fill foreColor=&quot;#D9D9D9&quot; visible=&quot;1&quot; /&gt;&lt;/element&gt;&lt;element field=&quot;itemno&quot; type=&quot;autoshape&quot; autoShapeType=&quot;1&quot; indent=&quot;(level-1)*(itemSingleHeight+topicLeftSpacing)&quot; indentType=&quot;1&quot;&gt;&lt;textframe marginLeft=&quot;6&quot; marginRight=&quot;6&quot; verticalAnchor=&quot;3&quot; /&gt;&lt;paragraphformat alignment=&quot;2&quot; /&gt;&lt;fill foreColor=&quot;5&quot; visible=&quot;1&quot; /&gt;&lt;font bold=&quot;1&quot; color=&quot;14&quot; /&gt;&lt;/element&gt;&lt;element field=&quot;topic&quot; type=&quot;autoshape&quot; autoShapeType=&quot;1&quot; indent=&quot;(level-1)*(itemSingleHeight+topicLeftSpacing)&quot; indentType=&quot;2&quot;&gt;&lt;paragraphformat alignment=&quot;1&quot; /&gt;&lt;font bold=&quot;1&quot; /&gt;&lt;textframe marginLeft=&quot;6&quot; /&gt;&lt;/element&gt;&lt;element field=&quot;responsible&quot; type=&quot;autoshape&quot; autoShapeType=&quot;1&quot; indent=&quot;(level-1)*(itemSingleHeight+topicLeftSpacing)&quot; indentType=&quot;1&quot;&gt;&lt;paragraphformat alignment=&quot;1&quot; /&gt;&lt;/element&gt;&lt;element field=&quot;freecolumn&quot; type=&quot;autoshape&quot; autoShapeType=&quot;1&quot; indent=&quot;(level-1)*(itemSingleHeight+topicLeftSpacing)&quot; indentType=&quot;1&quot;&gt;&lt;paragraphformat alignment=&quot;1&quot; /&gt;&lt;/element&gt;&lt;element field=&quot;timeslot&quot; type=&quot;autoshape&quot; autoShapeType=&quot;1&quot;&gt;&lt;paragraphformat alignment=&quot;1&quot; /&gt;&lt;/element&gt;&lt;element field=&quot;pageno&quot; type=&quot;autoshape&quot; autoShapeType=&quot;1&quot;&gt;&lt;paragraphformat alignment=&quot;3&quot; /&gt;&lt;/element&gt;&lt;/case&gt;&lt;case level=&quot;1&quot; selected=&quot;0&quot; break=&quot;1&quot; topMinSpacing=&quot;5&quot; topMaxSpacing=&quot;5&quot; bottomMinSpacing=&quot;0&quot; bottomMaxSpacing=&quot;0&quot;&gt;&lt;element field=&quot;topic&quot; type=&quot;autoshape&quot; autoShapeType=&quot;1&quot; indent=&quot;(level-1)*(itemSingleHeight+topicLeftSpacing)&quot; indentType=&quot;2&quot;&gt;&lt;paragraphformat alignment=&quot;1&quot; /&gt;&lt;textframe marginLeft=&quot;6&quot; /&gt;&lt;font bold=&quot;1&quot; italic=&quot;1&quot; /&gt;&lt;/element&gt;&lt;element field=&quot;responsible&quot; type=&quot;autoshape&quot; autoShapeType=&quot;1&quot; indent=&quot;(level-1)*(itemSingleHeight+topicLeftSpacing)&quot; indentType=&quot;1&quot;&gt;&lt;paragraphformat alignment=&quot;1&quot; /&gt;&lt;font italic=&quot;1&quot; /&gt;&lt;/element&gt;&lt;element field=&quot;freecolumn&quot; type=&quot;autoshape&quot; autoShapeType=&quot;1&quot; indent=&quot;(level-1)*(itemSingleHeight+topicLeftSpacing)&quot; indentType=&quot;1&quot;&gt;&lt;paragraphformat alignment=&quot;1&quot; /&gt;&lt;font italic=&quot;1&quot; /&gt;&lt;/element&gt;&lt;element field=&quot;timeslot&quot; type=&quot;autoshape&quot; autoShapeType=&quot;1&quot;&gt;&lt;paragraphformat alignment=&quot;1&quot; /&gt;&lt;font italic=&quot;1&quot; /&gt;&lt;/element&gt;&lt;element field=&quot;pageno&quot; type=&quot;autoshape&quot; autoShapeType=&quot;1&quot;&gt;&lt;paragraphformat alignment=&quot;3&quot; /&gt;&lt;font italic=&quot;1&quot; /&gt;&lt;/element&gt;&lt;/case&gt;&lt;case level=&quot;1&quot; selected=&quot;1&quot; break=&quot;1&quot; topMinSpacing=&quot;5&quot; topMaxSpacing=&quot;5&quot; bottomMinSpacing=&quot;0&quot; bottomMaxSpacing=&quot;0&quot;&gt;&lt;element type=&quot;autoshape&quot; autoShapeType=&quot;1&quot; value=&quot;&quot;&gt;&lt;position left=&quot;level*(itemSingleHeight+topicLeftSpacing)&quot; top=&quot;0&quot; width=&quot;agendaWidth-topicLeftSpacing-itemNoWidth-(level-1)*(itemSingleHeight+topicLeftSpacing)&quot; height=&quot;itemHeight&quot; /&gt;&lt;fill foreColor=&quot;#D9D9D9&quot; visible=&quot;1&quot; /&gt;&lt;/element&gt;&lt;element field=&quot;topic&quot; type=&quot;autoshape&quot; autoShapeType=&quot;1&quot; indent=&quot;(level-1)*(itemSingleHeight+topicLeftSpacing)&quot; indentType=&quot;2&quot;&gt;&lt;paragraphformat alignment=&quot;1&quot; /&gt;&lt;font bold=&quot;1&quot; italic=&quot;1&quot; /&gt;&lt;textframe marginLeft=&quot;6&quot; /&gt;&lt;/element&gt;&lt;element field=&quot;responsible&quot; type=&quot;autoshape&quot; autoShapeType=&quot;1&quot; indent=&quot;(level-1)*(itemSingleHeight+topicLeftSpacing)&quot; indentType=&quot;1&quot;&gt;&lt;paragraphformat alignment=&quot;1&quot; /&gt;&lt;font italic=&quot;1&quot; /&gt;&lt;/element&gt;&lt;element field=&quot;freecolumn&quot; type=&quot;autoshape&quot; autoShapeType=&quot;1&quot; indent=&quot;(level-1)*(itemSingleHeight+topicLeftSpacing)&quot; indentType=&quot;1&quot;&gt;&lt;paragraphformat alignment=&quot;1&quot; /&gt;&lt;font italic=&quot;1&quot; /&gt;&lt;/element&gt;&lt;element field=&quot;timeslot&quot; type=&quot;autoshape&quot; autoShapeType=&quot;1&quot;&gt;&lt;paragraphformat alignment=&quot;1&quot; /&gt;&lt;font italic=&quot;1&quot; /&gt;&lt;/element&gt;&lt;element field=&quot;pageno&quot; type=&quot;autoshape&quot; autoShapeType=&quot;1&quot;&gt;&lt;paragraphformat alignment=&quot;3&quot; /&gt;&lt;font italic=&quot;1&quot; /&gt;&lt;/element&gt;&lt;/case&gt;&lt;/cases&gt;&lt;!-- Elements on slide independent of items --&gt;&lt;elements&gt;&lt;!--&#10;        &lt;element type=&quot;textbox&quot; zOrder=&quot;1&quot; value=&quot;test&quot;&gt;&#10;          &lt;position left=&quot;0&quot; top=&quot;0&quot; width=&quot;30&quot; height=&quot;30&quot;/&gt;&#10;        &lt;/element&gt;&#10;      --&gt;&lt;/elements&gt;&lt;/layout&gt;&lt;/layouts&gt;&lt;contents&gt;&lt;agenda name=&quot;New Agenda&quot; title=&quot;Agenda&quot; subtitle=&quot;&quot; sizingModeId=&quot;2&quot; fontSize=&quot;16&quot; fontSizeAuto=&quot;1&quot; startTime=&quot;540&quot; timeFormatId=&quot;1&quot; startItemNo=&quot;1&quot; createSingleAgendaSlide=&quot;0&quot; createSeparatingSlides=&quot;1&quot; createBackupSlide=&quot;1&quot; layoutId=&quot;1_1&quot; hideSeparatingSlides=&quot;0&quot; createSections=&quot;0&quot; backupSlideId=&quot;dce9dfd4-3479-4866-922c-5674b81c6f33&quot;&gt;&lt;columns leftSpacing=&quot;0&quot; rightSpacing=&quot;0&quot;&gt;&lt;column field=&quot;itemno&quot; label=&quot;No.&quot; checked=&quot;1&quot; leftSpacing=&quot;0&quot; rightSpacing=&quot;0&quot; dock=&quot;1&quot; fixedWidth=&quot;31.50472&quot; /&gt;&lt;column field=&quot;topic&quot; label=&quot;Topic&quot; leftSpacing=&quot;5&quot; rightDistribute=&quot;1&quot; dock=&quot;1&quot; rightSpacing=&quot;358.9586&quot; /&gt;&lt;column field=&quot;responsible&quot; label=&quot;Responsible&quot; visible=&quot;1&quot; checked=&quot;0&quot; leftSpacing=&quot;10&quot; rightDistribute=&quot;1&quot; dock=&quot;1&quot; /&gt;&lt;column field=&quot;freecolumn&quot; label=&quot;&quot; visible=&quot;1&quot; checked=&quot;0&quot; leftSpacing=&quot;10&quot; rightDistribute=&quot;1&quot; dock=&quot;1&quot; /&gt;&lt;column field=&quot;timeslot&quot; label=&quot;Time Slot&quot; visible=&quot;1&quot; checked=&quot;0&quot; leftSpacing=&quot;10&quot; rightSpacing=&quot;6&quot; dock=&quot;2&quot; /&gt;&lt;column field=&quot;pageno&quot; label=&quot;Page No.&quot; visible=&quot;1&quot; checked=&quot;0&quot; leftSpacing=&quot;10&quot; rightSpacing=&quot;6&quot; dock=&quot;2&quot; /&gt;&lt;/columns&gt;&lt;items&gt;&lt;item duration=&quot;30&quot; id=&quot;cf468c6e-f51d-4825-8150-f194d966a1ed&quot; parentId=&quot;&quot; level=&quot;1&quot; generateAgendaSlide=&quot;1&quot; showAgendaItem=&quot;1&quot; isBreak=&quot;0&quot; topic=&quot;The challenges of cybersecurity&quot; agendaSlideId=&quot;8dc4c5b0-2813-47d4-8fa5-f78eb67355ff&quot; /&gt;&lt;item duration=&quot;30&quot; id=&quot;4c291eac-2408-4d57-8fe3-4607836f7944&quot; parentId=&quot;&quot; level=&quot;1&quot; generateAgendaSlide=&quot;1&quot; showAgendaItem=&quot;1&quot; isBreak=&quot;0&quot; topic=&quot;Economics of cybersecurity&quot; agendaSlideId=&quot;2a33c98e-e163-4925-a594-f45fd1914fe3&quot; /&gt;&lt;item duration=&quot;30&quot; id=&quot;81bde1bd-0731-47ba-b1bb-e6591cea03c0&quot; parentId=&quot;&quot; level=&quot;1&quot; generateAgendaSlide=&quot;1&quot; showAgendaItem=&quot;1&quot; isBreak=&quot;0&quot; topic=&quot;Main themes of this special issue&quot; agendaSlideId=&quot;2bc26faf-426c-41b8-9815-20802fd6223d&quot; /&gt;&lt;/items&gt;&lt;/agenda&gt;&lt;/contents&gt;&lt;/ee4p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2a33c98e-e163-4925-a594-f45fd1914fe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bc26faf-426c-41b8-9815-20802fd6223d_Topic"/>
  <p:tag name="EE4P_AGENDAWIZARD_CONTENT" val="/Main themes of this special issue"/>
  <p:tag name="EE4P_AGENDAWIZARD_PROPERTIES" val="67.62968/206.8845/262.2867/31.5047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bc26faf-426c-41b8-9815-20802fd6223d_ItemNo"/>
  <p:tag name="EE4P_AGENDAWIZARD_CONTENT" val="/3"/>
  <p:tag name="EE4P_AGENDAWIZARD_PROPERTIES" val="31.12504/206.8845/31.50465/31.5047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a33c98e-e163-4925-a594-f45fd1914fe3_Elemen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a33c98e-e163-4925-a594-f45fd1914fe3_Topic"/>
  <p:tag name="EE4P_AGENDAWIZARD_CONTENT" val="/Economics of cybersecurity"/>
  <p:tag name="EE4P_AGENDAWIZARD_PROPERTIES" val="67.62968/170.3798/262.2867/31.5047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a33c98e-e163-4925-a594-f45fd1914fe3_ItemNo"/>
  <p:tag name="EE4P_AGENDAWIZARD_CONTENT" val="/2"/>
  <p:tag name="EE4P_AGENDAWIZARD_PROPERTIES" val="31.12504/170.3798/31.50465/31.5047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dc4c5b0-2813-47d4-8fa5-f78eb67355ff_Topic"/>
  <p:tag name="EE4P_AGENDAWIZARD_CONTENT" val="/The challenges of cybersecurity"/>
  <p:tag name="EE4P_AGENDAWIZARD_PROPERTIES" val="67.62968/133.875/262.2867/31.5047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dc4c5b0-2813-47d4-8fa5-f78eb67355ff_ItemNo"/>
  <p:tag name="EE4P_AGENDAWIZARD_CONTENT" val="/1"/>
  <p:tag name="EE4P_AGENDAWIZARD_PROPERTIES" val="31.12504/133.875/31.50465/31.5047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dc4c5b0-2813-47d4-8fa5-f78eb67355ff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2bc26faf-426c-41b8-9815-20802fd6223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bc26faf-426c-41b8-9815-20802fd6223d_Elemen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bc26faf-426c-41b8-9815-20802fd6223d_Topic"/>
  <p:tag name="EE4P_AGENDAWIZARD_CONTENT" val="/Main themes of this special issue"/>
  <p:tag name="EE4P_AGENDAWIZARD_PROPERTIES" val="67.62968/206.8845/262.2867/31.5047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bc26faf-426c-41b8-9815-20802fd6223d_ItemNo"/>
  <p:tag name="EE4P_AGENDAWIZARD_CONTENT" val="/3"/>
  <p:tag name="EE4P_AGENDAWIZARD_PROPERTIES" val="31.12504/206.8845/31.50465/31.5047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a33c98e-e163-4925-a594-f45fd1914fe3_Topic"/>
  <p:tag name="EE4P_AGENDAWIZARD_CONTENT" val="/Economics of cybersecurity"/>
  <p:tag name="EE4P_AGENDAWIZARD_PROPERTIES" val="67.62968/170.3798/262.2867/31.5047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a33c98e-e163-4925-a594-f45fd1914fe3_ItemNo"/>
  <p:tag name="EE4P_AGENDAWIZARD_CONTENT" val="/2"/>
  <p:tag name="EE4P_AGENDAWIZARD_PROPERTIES" val="31.12504/170.3798/31.50465/31.5047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dc4c5b0-2813-47d4-8fa5-f78eb67355ff_Topic"/>
  <p:tag name="EE4P_AGENDAWIZARD_CONTENT" val="/The challenges of cybersecurity"/>
  <p:tag name="EE4P_AGENDAWIZARD_PROPERTIES" val="67.62968/133.875/262.2867/31.5047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dc4c5b0-2813-47d4-8fa5-f78eb67355ff_ItemNo"/>
  <p:tag name="EE4P_AGENDAWIZARD_CONTENT" val="/1"/>
  <p:tag name="EE4P_AGENDAWIZARD_PROPERTIES" val="31.12504/133.875/31.50465/31.5047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bc26faf-426c-41b8-9815-20802fd6223d_Topic"/>
  <p:tag name="EE4P_AGENDAWIZARD_CONTENT" val="/Main themes of this special issue"/>
  <p:tag name="EE4P_AGENDAWIZARD_PROPERTIES" val="67.62968/206.8845/262.2867/31.5047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bc26faf-426c-41b8-9815-20802fd6223d_ItemNo"/>
  <p:tag name="EE4P_AGENDAWIZARD_CONTENT" val="/3"/>
  <p:tag name="EE4P_AGENDAWIZARD_PROPERTIES" val="31.12504/206.8845/31.50465/31.5047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a33c98e-e163-4925-a594-f45fd1914fe3_Topic"/>
  <p:tag name="EE4P_AGENDAWIZARD_CONTENT" val="/Economics of cybersecurity"/>
  <p:tag name="EE4P_AGENDAWIZARD_PROPERTIES" val="67.62968/170.3798/262.2867/31.5047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2a33c98e-e163-4925-a594-f45fd1914fe3_ItemNo"/>
  <p:tag name="EE4P_AGENDAWIZARD_CONTENT" val="/2"/>
  <p:tag name="EE4P_AGENDAWIZARD_PROPERTIES" val="31.12504/170.3798/31.50465/31.5047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dc4c5b0-2813-47d4-8fa5-f78eb67355ff_Elemen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dc4c5b0-2813-47d4-8fa5-f78eb67355ff_Topic"/>
  <p:tag name="EE4P_AGENDAWIZARD_CONTENT" val="/The challenges of cybersecurity"/>
  <p:tag name="EE4P_AGENDAWIZARD_PROPERTIES" val="67.62968/133.875/262.2867/31.5047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8dc4c5b0-2813-47d4-8fa5-f78eb67355ff_ItemNo"/>
  <p:tag name="EE4P_AGENDAWIZARD_CONTENT" val="/1"/>
  <p:tag name="EE4P_AGENDAWIZARD_PROPERTIES" val="31.12504/133.875/31.50465/31.5047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MT &amp; SCMT">
  <a:themeElements>
    <a:clrScheme name="Steinbeis">
      <a:dk1>
        <a:sysClr val="windowText" lastClr="000000"/>
      </a:dk1>
      <a:lt1>
        <a:srgbClr val="FFFFFF"/>
      </a:lt1>
      <a:dk2>
        <a:srgbClr val="55585E"/>
      </a:dk2>
      <a:lt2>
        <a:srgbClr val="E7E6E6"/>
      </a:lt2>
      <a:accent1>
        <a:srgbClr val="95C122"/>
      </a:accent1>
      <a:accent2>
        <a:srgbClr val="007BA4"/>
      </a:accent2>
      <a:accent3>
        <a:srgbClr val="FAB400"/>
      </a:accent3>
      <a:accent4>
        <a:srgbClr val="E2ECC5"/>
      </a:accent4>
      <a:accent5>
        <a:srgbClr val="B1D4E5"/>
      </a:accent5>
      <a:accent6>
        <a:srgbClr val="E1E9C0"/>
      </a:accent6>
      <a:hlink>
        <a:srgbClr val="007BA4"/>
      </a:hlink>
      <a:folHlink>
        <a:srgbClr val="FAB400"/>
      </a:folHlink>
    </a:clrScheme>
    <a:fontScheme name="Steinbeis">
      <a:majorFont>
        <a:latin typeface="DINOT-Bold"/>
        <a:ea typeface=""/>
        <a:cs typeface=""/>
      </a:majorFont>
      <a:minorFont>
        <a:latin typeface="DINOT-Regular"/>
        <a:ea typeface=""/>
        <a:cs typeface="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" id="{FD97A1FB-C889-4EE6-9829-74C5636EB844}" vid="{92B80793-EAE4-485A-92D8-FE8BD4151AA1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1DDD3908-1449-4C65-A557-376454B136DC}">
  <we:reference id="wa104038830" version="1.0.0.3" store="de-DE" storeType="OMEX"/>
  <we:alternateReferences>
    <we:reference id="WA104038830" version="1.0.0.3" store="WA10403883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661</Words>
  <Application>Microsoft Office PowerPoint</Application>
  <PresentationFormat>Widescreen</PresentationFormat>
  <Paragraphs>83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DINOT-Bold</vt:lpstr>
      <vt:lpstr>DINOT-Medium</vt:lpstr>
      <vt:lpstr>DINOT-Regular</vt:lpstr>
      <vt:lpstr>Wingdings</vt:lpstr>
      <vt:lpstr>Wingdings 3</vt:lpstr>
      <vt:lpstr>SMT &amp; SCMT</vt:lpstr>
      <vt:lpstr>PowerPoint Presentation</vt:lpstr>
      <vt:lpstr>Agenda</vt:lpstr>
      <vt:lpstr>PowerPoint Presentation</vt:lpstr>
      <vt:lpstr>PowerPoint Presentation</vt:lpstr>
      <vt:lpstr>Agenda</vt:lpstr>
      <vt:lpstr>PowerPoint Presentation</vt:lpstr>
      <vt:lpstr>PowerPoint Presentation</vt:lpstr>
      <vt:lpstr>Agenda</vt:lpstr>
      <vt:lpstr>PowerPoint Presentation</vt:lpstr>
      <vt:lpstr>PowerPoint Presentation</vt:lpstr>
      <vt:lpstr>PowerPoint Presentation</vt:lpstr>
    </vt:vector>
  </TitlesOfParts>
  <Company>SCMT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Gehrung, Sarina</dc:creator>
  <cp:lastModifiedBy>Juan Barrera</cp:lastModifiedBy>
  <cp:revision>2</cp:revision>
  <dcterms:created xsi:type="dcterms:W3CDTF">2019-05-15T12:28:11Z</dcterms:created>
  <dcterms:modified xsi:type="dcterms:W3CDTF">2020-07-23T00:18:11Z</dcterms:modified>
</cp:coreProperties>
</file>